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6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oZoVgqpwBTpbY+U8cfV6Jso0bv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6" d="100"/>
          <a:sy n="66" d="100"/>
        </p:scale>
        <p:origin x="8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http://www.foxnews.com/politics/2018/02/07/arizona-might-allow-people-to-pay-taxes-via-bitcoin.html</a:t>
            </a:r>
            <a:endParaRPr/>
          </a:p>
          <a:p>
            <a:pPr marL="0" lvl="0" indent="0" algn="l" rtl="0">
              <a:spcBef>
                <a:spcPts val="0"/>
              </a:spcBef>
              <a:spcAft>
                <a:spcPts val="0"/>
              </a:spcAft>
              <a:buNone/>
            </a:pPr>
            <a:endParaRPr/>
          </a:p>
          <a:p>
            <a:pPr marL="0" lvl="0" indent="0" algn="l" rtl="0">
              <a:spcBef>
                <a:spcPts val="0"/>
              </a:spcBef>
              <a:spcAft>
                <a:spcPts val="0"/>
              </a:spcAft>
              <a:buNone/>
            </a:pPr>
            <a:r>
              <a:rPr lang="en-US"/>
              <a:t>https://qz.com/1118743/world-food-programmes-ethereum-based-blockchain-for-syrian-refugees-in-jordan/</a:t>
            </a:r>
            <a:endParaRPr/>
          </a:p>
          <a:p>
            <a:pPr marL="0" lvl="0" indent="0" algn="l" rtl="0">
              <a:spcBef>
                <a:spcPts val="0"/>
              </a:spcBef>
              <a:spcAft>
                <a:spcPts val="0"/>
              </a:spcAft>
              <a:buNone/>
            </a:pPr>
            <a:endParaRPr/>
          </a:p>
          <a:p>
            <a:pPr marL="0" lvl="0" indent="0" algn="l" rtl="0">
              <a:spcBef>
                <a:spcPts val="0"/>
              </a:spcBef>
              <a:spcAft>
                <a:spcPts val="0"/>
              </a:spcAft>
              <a:buNone/>
            </a:pPr>
            <a:r>
              <a:rPr lang="en-US"/>
              <a:t>http://bigthink.com/paul-ratner/4-ways-how-blockchain-the-technology-behind-bitcoin-can-transform-education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https://qz.com/1118743/world-food-programmes-ethereum-based-blockchain-for-syrian-refugees-in-jordan/</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https://www.farminguk.com/news/Blockchain-technology-could-revolutionise-farm-to-fork-transparency_48596.html</a:t>
            </a:r>
            <a:endParaRPr/>
          </a:p>
          <a:p>
            <a:pPr marL="0" lvl="0" indent="0" algn="l" rtl="0">
              <a:spcBef>
                <a:spcPts val="0"/>
              </a:spcBef>
              <a:spcAft>
                <a:spcPts val="0"/>
              </a:spcAft>
              <a:buNone/>
            </a:pPr>
            <a:endParaRPr/>
          </a:p>
          <a:p>
            <a:pPr marL="0" lvl="0" indent="0" algn="l" rtl="0">
              <a:spcBef>
                <a:spcPts val="0"/>
              </a:spcBef>
              <a:spcAft>
                <a:spcPts val="0"/>
              </a:spcAft>
              <a:buNone/>
            </a:pPr>
            <a:r>
              <a:rPr lang="en-US"/>
              <a:t>http://bigthink.com/paul-ratner/4-ways-how-blockchain-the-technology-behind-bitcoin-can-transform-education</a:t>
            </a:r>
            <a:endParaRPr/>
          </a:p>
          <a:p>
            <a:pPr marL="0" lvl="0" indent="0" algn="l" rtl="0">
              <a:spcBef>
                <a:spcPts val="0"/>
              </a:spcBef>
              <a:spcAft>
                <a:spcPts val="0"/>
              </a:spcAft>
              <a:buNone/>
            </a:pPr>
            <a:endParaRPr/>
          </a:p>
        </p:txBody>
      </p:sp>
      <p:sp>
        <p:nvSpPr>
          <p:cNvPr id="142" name="Google Shape;14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019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016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348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10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785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ce3b7c7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4ce3b7c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92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Sources: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1. https://www.nytimes.com/2018/02/08/technology/cryptocurrencies-come-to-campus.html</a:t>
            </a:r>
            <a:endParaRPr/>
          </a:p>
          <a:p>
            <a:pPr marL="0" lvl="0" indent="0" algn="l" rtl="0">
              <a:spcBef>
                <a:spcPts val="0"/>
              </a:spcBef>
              <a:spcAft>
                <a:spcPts val="0"/>
              </a:spcAft>
              <a:buNone/>
            </a:pPr>
            <a:endParaRPr/>
          </a:p>
          <a:p>
            <a:pPr marL="0" lvl="0" indent="0" algn="l" rtl="0">
              <a:spcBef>
                <a:spcPts val="0"/>
              </a:spcBef>
              <a:spcAft>
                <a:spcPts val="0"/>
              </a:spcAft>
              <a:buNone/>
            </a:pPr>
            <a:r>
              <a:rPr lang="en-US"/>
              <a:t>2. https://hbr.org/2017/03/the-blockchain-will-do-to-banks-and-law-firms-what-the-internet-did-to-media</a:t>
            </a:r>
            <a:endParaRPr/>
          </a:p>
        </p:txBody>
      </p:sp>
      <p:sp>
        <p:nvSpPr>
          <p:cNvPr id="121" name="Google Shape;12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wentieth Century"/>
                <a:ea typeface="Twentieth Century"/>
                <a:cs typeface="Twentieth Century"/>
                <a:sym typeface="Twentieth Century"/>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000" b="1" i="0" u="none" strike="noStrike" cap="none">
                <a:solidFill>
                  <a:schemeClr val="dk1"/>
                </a:solidFill>
                <a:latin typeface="Calibri"/>
                <a:ea typeface="Calibri"/>
                <a:cs typeface="Calibri"/>
                <a:sym typeface="Calibri"/>
              </a:defRPr>
            </a:lvl1pPr>
            <a:lvl2pPr marL="0" lvl="1" indent="0" algn="r">
              <a:spcBef>
                <a:spcPts val="0"/>
              </a:spcBef>
              <a:buNone/>
              <a:defRPr sz="2000" b="1" i="0" u="none" strike="noStrike" cap="none">
                <a:solidFill>
                  <a:schemeClr val="dk1"/>
                </a:solidFill>
                <a:latin typeface="Calibri"/>
                <a:ea typeface="Calibri"/>
                <a:cs typeface="Calibri"/>
                <a:sym typeface="Calibri"/>
              </a:defRPr>
            </a:lvl2pPr>
            <a:lvl3pPr marL="0" lvl="2" indent="0" algn="r">
              <a:spcBef>
                <a:spcPts val="0"/>
              </a:spcBef>
              <a:buNone/>
              <a:defRPr sz="2000" b="1" i="0" u="none" strike="noStrike" cap="none">
                <a:solidFill>
                  <a:schemeClr val="dk1"/>
                </a:solidFill>
                <a:latin typeface="Calibri"/>
                <a:ea typeface="Calibri"/>
                <a:cs typeface="Calibri"/>
                <a:sym typeface="Calibri"/>
              </a:defRPr>
            </a:lvl3pPr>
            <a:lvl4pPr marL="0" lvl="3" indent="0" algn="r">
              <a:spcBef>
                <a:spcPts val="0"/>
              </a:spcBef>
              <a:buNone/>
              <a:defRPr sz="2000" b="1" i="0" u="none" strike="noStrike" cap="none">
                <a:solidFill>
                  <a:schemeClr val="dk1"/>
                </a:solidFill>
                <a:latin typeface="Calibri"/>
                <a:ea typeface="Calibri"/>
                <a:cs typeface="Calibri"/>
                <a:sym typeface="Calibri"/>
              </a:defRPr>
            </a:lvl4pPr>
            <a:lvl5pPr marL="0" lvl="4" indent="0" algn="r">
              <a:spcBef>
                <a:spcPts val="0"/>
              </a:spcBef>
              <a:buNone/>
              <a:defRPr sz="2000" b="1" i="0" u="none" strike="noStrike" cap="none">
                <a:solidFill>
                  <a:schemeClr val="dk1"/>
                </a:solidFill>
                <a:latin typeface="Calibri"/>
                <a:ea typeface="Calibri"/>
                <a:cs typeface="Calibri"/>
                <a:sym typeface="Calibri"/>
              </a:defRPr>
            </a:lvl5pPr>
            <a:lvl6pPr marL="0" lvl="5" indent="0" algn="r">
              <a:spcBef>
                <a:spcPts val="0"/>
              </a:spcBef>
              <a:buNone/>
              <a:defRPr sz="2000" b="1" i="0" u="none" strike="noStrike" cap="none">
                <a:solidFill>
                  <a:schemeClr val="dk1"/>
                </a:solidFill>
                <a:latin typeface="Calibri"/>
                <a:ea typeface="Calibri"/>
                <a:cs typeface="Calibri"/>
                <a:sym typeface="Calibri"/>
              </a:defRPr>
            </a:lvl6pPr>
            <a:lvl7pPr marL="0" lvl="6" indent="0" algn="r">
              <a:spcBef>
                <a:spcPts val="0"/>
              </a:spcBef>
              <a:buNone/>
              <a:defRPr sz="2000" b="1" i="0" u="none" strike="noStrike" cap="none">
                <a:solidFill>
                  <a:schemeClr val="dk1"/>
                </a:solidFill>
                <a:latin typeface="Calibri"/>
                <a:ea typeface="Calibri"/>
                <a:cs typeface="Calibri"/>
                <a:sym typeface="Calibri"/>
              </a:defRPr>
            </a:lvl7pPr>
            <a:lvl8pPr marL="0" lvl="7" indent="0" algn="r">
              <a:spcBef>
                <a:spcPts val="0"/>
              </a:spcBef>
              <a:buNone/>
              <a:defRPr sz="2000" b="1" i="0" u="none" strike="noStrike" cap="none">
                <a:solidFill>
                  <a:schemeClr val="dk1"/>
                </a:solidFill>
                <a:latin typeface="Calibri"/>
                <a:ea typeface="Calibri"/>
                <a:cs typeface="Calibri"/>
                <a:sym typeface="Calibri"/>
              </a:defRPr>
            </a:lvl8pPr>
            <a:lvl9pPr marL="0" lvl="8" indent="0" algn="r">
              <a:spcBef>
                <a:spcPts val="0"/>
              </a:spcBef>
              <a:buNone/>
              <a:defRPr sz="20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14"/>
          <p:cNvPicPr preferRelativeResize="0"/>
          <p:nvPr/>
        </p:nvPicPr>
        <p:blipFill rotWithShape="1">
          <a:blip r:embed="rId2">
            <a:alphaModFix/>
          </a:blip>
          <a:srcRect/>
          <a:stretch/>
        </p:blipFill>
        <p:spPr>
          <a:xfrm>
            <a:off x="188068" y="94658"/>
            <a:ext cx="1183531" cy="1322596"/>
          </a:xfrm>
          <a:prstGeom prst="rect">
            <a:avLst/>
          </a:prstGeom>
          <a:noFill/>
          <a:ln>
            <a:noFill/>
          </a:ln>
        </p:spPr>
      </p:pic>
      <p:pic>
        <p:nvPicPr>
          <p:cNvPr id="22" name="Google Shape;22;p14"/>
          <p:cNvPicPr preferRelativeResize="0"/>
          <p:nvPr/>
        </p:nvPicPr>
        <p:blipFill rotWithShape="1">
          <a:blip r:embed="rId3">
            <a:alphaModFix/>
          </a:blip>
          <a:srcRect/>
          <a:stretch/>
        </p:blipFill>
        <p:spPr>
          <a:xfrm>
            <a:off x="10681476" y="90376"/>
            <a:ext cx="1322456" cy="13268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1385454" y="60616"/>
            <a:ext cx="9301019" cy="72315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800"/>
              <a:buFont typeface="Twentieth Century"/>
              <a:buNone/>
              <a:defRPr sz="4800" b="1"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1385454" y="1496291"/>
            <a:ext cx="9301019" cy="468067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wentieth Century"/>
                <a:ea typeface="Twentieth Century"/>
                <a:cs typeface="Twentieth Century"/>
                <a:sym typeface="Twentieth Century"/>
              </a:defRPr>
            </a:lvl1pPr>
            <a:lvl2pPr marL="914400" lvl="1" indent="-381000" algn="l">
              <a:lnSpc>
                <a:spcPct val="90000"/>
              </a:lnSpc>
              <a:spcBef>
                <a:spcPts val="500"/>
              </a:spcBef>
              <a:spcAft>
                <a:spcPts val="0"/>
              </a:spcAft>
              <a:buClr>
                <a:schemeClr val="dk1"/>
              </a:buClr>
              <a:buSzPts val="2400"/>
              <a:buChar char="•"/>
              <a:defRPr>
                <a:latin typeface="Twentieth Century"/>
                <a:ea typeface="Twentieth Century"/>
                <a:cs typeface="Twentieth Century"/>
                <a:sym typeface="Twentieth Century"/>
              </a:defRPr>
            </a:lvl2pPr>
            <a:lvl3pPr marL="1371600" lvl="2" indent="-355600" algn="l">
              <a:lnSpc>
                <a:spcPct val="90000"/>
              </a:lnSpc>
              <a:spcBef>
                <a:spcPts val="500"/>
              </a:spcBef>
              <a:spcAft>
                <a:spcPts val="0"/>
              </a:spcAft>
              <a:buClr>
                <a:schemeClr val="dk1"/>
              </a:buClr>
              <a:buSzPts val="2000"/>
              <a:buChar char="•"/>
              <a:defRPr>
                <a:latin typeface="Twentieth Century"/>
                <a:ea typeface="Twentieth Century"/>
                <a:cs typeface="Twentieth Century"/>
                <a:sym typeface="Twentieth Century"/>
              </a:defRPr>
            </a:lvl3pPr>
            <a:lvl4pPr marL="1828800" lvl="3" indent="-3429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4pPr>
            <a:lvl5pPr marL="2286000" lvl="4" indent="-3429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15"/>
          <p:cNvPicPr preferRelativeResize="0"/>
          <p:nvPr/>
        </p:nvPicPr>
        <p:blipFill rotWithShape="1">
          <a:blip r:embed="rId2">
            <a:alphaModFix/>
          </a:blip>
          <a:srcRect/>
          <a:stretch/>
        </p:blipFill>
        <p:spPr>
          <a:xfrm>
            <a:off x="-9155" y="17253"/>
            <a:ext cx="878734" cy="981984"/>
          </a:xfrm>
          <a:prstGeom prst="rect">
            <a:avLst/>
          </a:prstGeom>
          <a:noFill/>
          <a:ln>
            <a:noFill/>
          </a:ln>
        </p:spPr>
      </p:pic>
      <p:pic>
        <p:nvPicPr>
          <p:cNvPr id="30" name="Google Shape;30;p15"/>
          <p:cNvPicPr preferRelativeResize="0"/>
          <p:nvPr/>
        </p:nvPicPr>
        <p:blipFill rotWithShape="1">
          <a:blip r:embed="rId3">
            <a:alphaModFix/>
          </a:blip>
          <a:srcRect/>
          <a:stretch/>
        </p:blipFill>
        <p:spPr>
          <a:xfrm>
            <a:off x="11187939" y="29110"/>
            <a:ext cx="981880" cy="9851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 name="Google Shape;4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1" i="0" u="none" strike="noStrike" cap="none">
                <a:solidFill>
                  <a:schemeClr val="dk1"/>
                </a:solidFill>
                <a:latin typeface="Calibri"/>
                <a:ea typeface="Calibri"/>
                <a:cs typeface="Calibri"/>
                <a:sym typeface="Calibri"/>
              </a:defRPr>
            </a:lvl1pPr>
            <a:lvl2pPr marL="0" marR="0" lvl="1" indent="0" algn="r" rtl="0">
              <a:spcBef>
                <a:spcPts val="0"/>
              </a:spcBef>
              <a:buNone/>
              <a:defRPr sz="2400" b="1" i="0" u="none" strike="noStrike" cap="none">
                <a:solidFill>
                  <a:schemeClr val="dk1"/>
                </a:solidFill>
                <a:latin typeface="Calibri"/>
                <a:ea typeface="Calibri"/>
                <a:cs typeface="Calibri"/>
                <a:sym typeface="Calibri"/>
              </a:defRPr>
            </a:lvl2pPr>
            <a:lvl3pPr marL="0" marR="0" lvl="2" indent="0" algn="r" rtl="0">
              <a:spcBef>
                <a:spcPts val="0"/>
              </a:spcBef>
              <a:buNone/>
              <a:defRPr sz="2400" b="1" i="0" u="none" strike="noStrike" cap="none">
                <a:solidFill>
                  <a:schemeClr val="dk1"/>
                </a:solidFill>
                <a:latin typeface="Calibri"/>
                <a:ea typeface="Calibri"/>
                <a:cs typeface="Calibri"/>
                <a:sym typeface="Calibri"/>
              </a:defRPr>
            </a:lvl3pPr>
            <a:lvl4pPr marL="0" marR="0" lvl="3" indent="0" algn="r" rtl="0">
              <a:spcBef>
                <a:spcPts val="0"/>
              </a:spcBef>
              <a:buNone/>
              <a:defRPr sz="2400" b="1" i="0" u="none" strike="noStrike" cap="none">
                <a:solidFill>
                  <a:schemeClr val="dk1"/>
                </a:solidFill>
                <a:latin typeface="Calibri"/>
                <a:ea typeface="Calibri"/>
                <a:cs typeface="Calibri"/>
                <a:sym typeface="Calibri"/>
              </a:defRPr>
            </a:lvl4pPr>
            <a:lvl5pPr marL="0" marR="0" lvl="4" indent="0" algn="r" rtl="0">
              <a:spcBef>
                <a:spcPts val="0"/>
              </a:spcBef>
              <a:buNone/>
              <a:defRPr sz="2400" b="1" i="0" u="none" strike="noStrike" cap="none">
                <a:solidFill>
                  <a:schemeClr val="dk1"/>
                </a:solidFill>
                <a:latin typeface="Calibri"/>
                <a:ea typeface="Calibri"/>
                <a:cs typeface="Calibri"/>
                <a:sym typeface="Calibri"/>
              </a:defRPr>
            </a:lvl5pPr>
            <a:lvl6pPr marL="0" marR="0" lvl="5" indent="0" algn="r" rtl="0">
              <a:spcBef>
                <a:spcPts val="0"/>
              </a:spcBef>
              <a:buNone/>
              <a:defRPr sz="2400" b="1" i="0" u="none" strike="noStrike" cap="none">
                <a:solidFill>
                  <a:schemeClr val="dk1"/>
                </a:solidFill>
                <a:latin typeface="Calibri"/>
                <a:ea typeface="Calibri"/>
                <a:cs typeface="Calibri"/>
                <a:sym typeface="Calibri"/>
              </a:defRPr>
            </a:lvl6pPr>
            <a:lvl7pPr marL="0" marR="0" lvl="6" indent="0" algn="r" rtl="0">
              <a:spcBef>
                <a:spcPts val="0"/>
              </a:spcBef>
              <a:buNone/>
              <a:defRPr sz="2400" b="1" i="0" u="none" strike="noStrike" cap="none">
                <a:solidFill>
                  <a:schemeClr val="dk1"/>
                </a:solidFill>
                <a:latin typeface="Calibri"/>
                <a:ea typeface="Calibri"/>
                <a:cs typeface="Calibri"/>
                <a:sym typeface="Calibri"/>
              </a:defRPr>
            </a:lvl7pPr>
            <a:lvl8pPr marL="0" marR="0" lvl="7" indent="0" algn="r" rtl="0">
              <a:spcBef>
                <a:spcPts val="0"/>
              </a:spcBef>
              <a:buNone/>
              <a:defRPr sz="2400" b="1" i="0" u="none" strike="noStrike" cap="none">
                <a:solidFill>
                  <a:schemeClr val="dk1"/>
                </a:solidFill>
                <a:latin typeface="Calibri"/>
                <a:ea typeface="Calibri"/>
                <a:cs typeface="Calibri"/>
                <a:sym typeface="Calibri"/>
              </a:defRPr>
            </a:lvl8pPr>
            <a:lvl9pPr marL="0" marR="0" lvl="8" indent="0" algn="r" rtl="0">
              <a:spcBef>
                <a:spcPts val="0"/>
              </a:spcBef>
              <a:buNone/>
              <a:defRPr sz="24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0" name="Google Shape;4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1" name="Google Shape;4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2" name="Google Shape;42;p16"/>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1" i="0" u="none" strike="noStrike" cap="none">
                <a:solidFill>
                  <a:schemeClr val="lt1"/>
                </a:solidFill>
                <a:latin typeface="Calibri"/>
                <a:ea typeface="Calibri"/>
                <a:cs typeface="Calibri"/>
                <a:sym typeface="Calibri"/>
              </a:defRPr>
            </a:lvl1pPr>
            <a:lvl2pPr marL="0" marR="0" lvl="1" indent="0" algn="r" rtl="0">
              <a:spcBef>
                <a:spcPts val="0"/>
              </a:spcBef>
              <a:buNone/>
              <a:defRPr sz="2400" b="1" i="0" u="none" strike="noStrike" cap="none">
                <a:solidFill>
                  <a:schemeClr val="lt1"/>
                </a:solidFill>
                <a:latin typeface="Calibri"/>
                <a:ea typeface="Calibri"/>
                <a:cs typeface="Calibri"/>
                <a:sym typeface="Calibri"/>
              </a:defRPr>
            </a:lvl2pPr>
            <a:lvl3pPr marL="0" marR="0" lvl="2" indent="0" algn="r" rtl="0">
              <a:spcBef>
                <a:spcPts val="0"/>
              </a:spcBef>
              <a:buNone/>
              <a:defRPr sz="2400" b="1" i="0" u="none" strike="noStrike" cap="none">
                <a:solidFill>
                  <a:schemeClr val="lt1"/>
                </a:solidFill>
                <a:latin typeface="Calibri"/>
                <a:ea typeface="Calibri"/>
                <a:cs typeface="Calibri"/>
                <a:sym typeface="Calibri"/>
              </a:defRPr>
            </a:lvl3pPr>
            <a:lvl4pPr marL="0" marR="0" lvl="3" indent="0" algn="r" rtl="0">
              <a:spcBef>
                <a:spcPts val="0"/>
              </a:spcBef>
              <a:buNone/>
              <a:defRPr sz="2400" b="1" i="0" u="none" strike="noStrike" cap="none">
                <a:solidFill>
                  <a:schemeClr val="lt1"/>
                </a:solidFill>
                <a:latin typeface="Calibri"/>
                <a:ea typeface="Calibri"/>
                <a:cs typeface="Calibri"/>
                <a:sym typeface="Calibri"/>
              </a:defRPr>
            </a:lvl4pPr>
            <a:lvl5pPr marL="0" marR="0" lvl="4" indent="0" algn="r" rtl="0">
              <a:spcBef>
                <a:spcPts val="0"/>
              </a:spcBef>
              <a:buNone/>
              <a:defRPr sz="2400" b="1" i="0" u="none" strike="noStrike" cap="none">
                <a:solidFill>
                  <a:schemeClr val="lt1"/>
                </a:solidFill>
                <a:latin typeface="Calibri"/>
                <a:ea typeface="Calibri"/>
                <a:cs typeface="Calibri"/>
                <a:sym typeface="Calibri"/>
              </a:defRPr>
            </a:lvl5pPr>
            <a:lvl6pPr marL="0" marR="0" lvl="5" indent="0" algn="r" rtl="0">
              <a:spcBef>
                <a:spcPts val="0"/>
              </a:spcBef>
              <a:buNone/>
              <a:defRPr sz="2400" b="1" i="0" u="none" strike="noStrike" cap="none">
                <a:solidFill>
                  <a:schemeClr val="lt1"/>
                </a:solidFill>
                <a:latin typeface="Calibri"/>
                <a:ea typeface="Calibri"/>
                <a:cs typeface="Calibri"/>
                <a:sym typeface="Calibri"/>
              </a:defRPr>
            </a:lvl6pPr>
            <a:lvl7pPr marL="0" marR="0" lvl="6" indent="0" algn="r" rtl="0">
              <a:spcBef>
                <a:spcPts val="0"/>
              </a:spcBef>
              <a:buNone/>
              <a:defRPr sz="2400" b="1" i="0" u="none" strike="noStrike" cap="none">
                <a:solidFill>
                  <a:schemeClr val="lt1"/>
                </a:solidFill>
                <a:latin typeface="Calibri"/>
                <a:ea typeface="Calibri"/>
                <a:cs typeface="Calibri"/>
                <a:sym typeface="Calibri"/>
              </a:defRPr>
            </a:lvl7pPr>
            <a:lvl8pPr marL="0" marR="0" lvl="7" indent="0" algn="r" rtl="0">
              <a:spcBef>
                <a:spcPts val="0"/>
              </a:spcBef>
              <a:buNone/>
              <a:defRPr sz="2400" b="1" i="0" u="none" strike="noStrike" cap="none">
                <a:solidFill>
                  <a:schemeClr val="lt1"/>
                </a:solidFill>
                <a:latin typeface="Calibri"/>
                <a:ea typeface="Calibri"/>
                <a:cs typeface="Calibri"/>
                <a:sym typeface="Calibri"/>
              </a:defRPr>
            </a:lvl8pPr>
            <a:lvl9pPr marL="0" marR="0" lvl="8" indent="0" algn="r" rtl="0">
              <a:spcBef>
                <a:spcPts val="0"/>
              </a:spcBef>
              <a:buNone/>
              <a:defRPr sz="2400" b="1"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Lst>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agrammaton.wordpress.com/" TargetMode="External"/><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taha.ali@seecs.edu.pk" TargetMode="External"/><Relationship Id="rId5" Type="http://schemas.openxmlformats.org/officeDocument/2006/relationships/hyperlink" Target="https://www.dawn.com/authors/6843/taha-ali" TargetMode="External"/><Relationship Id="rId4" Type="http://schemas.openxmlformats.org/officeDocument/2006/relationships/hyperlink" Target="https://scholar.google.com/citations?hl=en&amp;user=0du4338AAAAJ&amp;view_op=list_works&amp;sortby=pubdat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44000"/>
          </a:blip>
          <a:stretch>
            <a:fillRect/>
          </a:stretch>
        </a:blipFill>
        <a:effectLst/>
      </p:bgPr>
    </p:bg>
    <p:spTree>
      <p:nvGrpSpPr>
        <p:cNvPr id="1" name="Shape 52"/>
        <p:cNvGrpSpPr/>
        <p:nvPr/>
      </p:nvGrpSpPr>
      <p:grpSpPr>
        <a:xfrm>
          <a:off x="0" y="0"/>
          <a:ext cx="0" cy="0"/>
          <a:chOff x="0" y="0"/>
          <a:chExt cx="0" cy="0"/>
        </a:xfrm>
      </p:grpSpPr>
      <p:sp>
        <p:nvSpPr>
          <p:cNvPr id="53" name="Google Shape;53;p1"/>
          <p:cNvSpPr txBox="1"/>
          <p:nvPr/>
        </p:nvSpPr>
        <p:spPr>
          <a:xfrm>
            <a:off x="3844345" y="1800950"/>
            <a:ext cx="450334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i="0" u="none" strike="noStrike" cap="none">
                <a:solidFill>
                  <a:schemeClr val="dk1"/>
                </a:solidFill>
                <a:latin typeface="Calibri"/>
                <a:ea typeface="Calibri"/>
                <a:cs typeface="Calibri"/>
                <a:sym typeface="Calibri"/>
              </a:rPr>
              <a:t>INTRODUCTION </a:t>
            </a:r>
            <a:endParaRPr sz="4800" b="1" i="0" u="none" strike="noStrike" cap="none">
              <a:solidFill>
                <a:schemeClr val="dk1"/>
              </a:solidFill>
              <a:latin typeface="Calibri"/>
              <a:ea typeface="Calibri"/>
              <a:cs typeface="Calibri"/>
              <a:sym typeface="Calibri"/>
            </a:endParaRPr>
          </a:p>
        </p:txBody>
      </p:sp>
      <p:sp>
        <p:nvSpPr>
          <p:cNvPr id="54" name="Google Shape;54;p1"/>
          <p:cNvSpPr/>
          <p:nvPr/>
        </p:nvSpPr>
        <p:spPr>
          <a:xfrm rot="10800000" flipH="1">
            <a:off x="2977204" y="5575415"/>
            <a:ext cx="6237605" cy="45719"/>
          </a:xfrm>
          <a:prstGeom prst="rect">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 name="Google Shape;55;p1"/>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56" name="Google Shape;56;p1"/>
          <p:cNvSpPr txBox="1"/>
          <p:nvPr/>
        </p:nvSpPr>
        <p:spPr>
          <a:xfrm>
            <a:off x="2726491" y="5780782"/>
            <a:ext cx="6961970"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High Impact Skills Development Program </a:t>
            </a:r>
            <a:endParaRPr/>
          </a:p>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in Artificial Intelligence, Data Science, and Blockchain</a:t>
            </a:r>
            <a:endParaRPr sz="2000" b="1" i="0" u="none" strike="noStrike" cap="none">
              <a:solidFill>
                <a:schemeClr val="dk1"/>
              </a:solidFill>
              <a:latin typeface="Calibri"/>
              <a:ea typeface="Calibri"/>
              <a:cs typeface="Calibri"/>
              <a:sym typeface="Calibri"/>
            </a:endParaRPr>
          </a:p>
        </p:txBody>
      </p:sp>
      <p:sp>
        <p:nvSpPr>
          <p:cNvPr id="57" name="Google Shape;57;p1"/>
          <p:cNvSpPr txBox="1"/>
          <p:nvPr/>
        </p:nvSpPr>
        <p:spPr>
          <a:xfrm>
            <a:off x="5175047" y="2990584"/>
            <a:ext cx="179190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-Instructors</a:t>
            </a:r>
            <a:endParaRPr/>
          </a:p>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-Background</a:t>
            </a:r>
            <a:br>
              <a:rPr lang="en-US" sz="2400" b="1" i="0" u="none" strike="noStrike" cap="none">
                <a:solidFill>
                  <a:schemeClr val="dk1"/>
                </a:solidFill>
                <a:latin typeface="Calibri"/>
                <a:ea typeface="Calibri"/>
                <a:cs typeface="Calibri"/>
                <a:sym typeface="Calibri"/>
              </a:rPr>
            </a:br>
            <a:r>
              <a:rPr lang="en-US" sz="2400" b="1" i="0" u="none" strike="noStrike" cap="none">
                <a:solidFill>
                  <a:schemeClr val="dk1"/>
                </a:solidFill>
                <a:latin typeface="Calibri"/>
                <a:ea typeface="Calibri"/>
                <a:cs typeface="Calibri"/>
                <a:sym typeface="Calibri"/>
              </a:rPr>
              <a:t>-Motivation</a:t>
            </a:r>
            <a:endParaRPr/>
          </a:p>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-Structure</a:t>
            </a:r>
            <a:br>
              <a:rPr lang="en-US" sz="2400" b="1" i="0" u="none" strike="noStrike" cap="none">
                <a:solidFill>
                  <a:schemeClr val="dk1"/>
                </a:solidFill>
                <a:latin typeface="Calibri"/>
                <a:ea typeface="Calibri"/>
                <a:cs typeface="Calibri"/>
                <a:sym typeface="Calibri"/>
              </a:rPr>
            </a:br>
            <a:r>
              <a:rPr lang="en-US" sz="2400" b="1" i="0" u="none" strike="noStrike" cap="none">
                <a:solidFill>
                  <a:schemeClr val="dk1"/>
                </a:solidFill>
                <a:latin typeface="Calibri"/>
                <a:ea typeface="Calibri"/>
                <a:cs typeface="Calibri"/>
                <a:sym typeface="Calibri"/>
              </a:rPr>
              <a:t>-Evaluation</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0"/>
          <p:cNvSpPr txBox="1">
            <a:spLocks noGrp="1"/>
          </p:cNvSpPr>
          <p:nvPr>
            <p:ph type="title"/>
          </p:nvPr>
        </p:nvSpPr>
        <p:spPr>
          <a:xfrm>
            <a:off x="1385454" y="60616"/>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IMPACT</a:t>
            </a:r>
            <a:endParaRPr/>
          </a:p>
        </p:txBody>
      </p:sp>
      <p:sp>
        <p:nvSpPr>
          <p:cNvPr id="145" name="Google Shape;145;p10"/>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46" name="Google Shape;146;p10"/>
          <p:cNvPicPr preferRelativeResize="0"/>
          <p:nvPr/>
        </p:nvPicPr>
        <p:blipFill rotWithShape="1">
          <a:blip r:embed="rId3">
            <a:alphaModFix/>
          </a:blip>
          <a:srcRect t="13465" r="1996" b="37999"/>
          <a:stretch/>
        </p:blipFill>
        <p:spPr>
          <a:xfrm>
            <a:off x="0" y="1197512"/>
            <a:ext cx="8961437" cy="2773680"/>
          </a:xfrm>
          <a:prstGeom prst="rect">
            <a:avLst/>
          </a:prstGeom>
          <a:noFill/>
          <a:ln w="38100" cap="flat" cmpd="sng">
            <a:solidFill>
              <a:schemeClr val="dk1"/>
            </a:solidFill>
            <a:prstDash val="solid"/>
            <a:miter lim="800000"/>
            <a:headEnd type="none" w="sm" len="sm"/>
            <a:tailEnd type="none" w="sm" len="sm"/>
          </a:ln>
        </p:spPr>
      </p:pic>
      <p:pic>
        <p:nvPicPr>
          <p:cNvPr id="147" name="Google Shape;147;p10"/>
          <p:cNvPicPr preferRelativeResize="0"/>
          <p:nvPr/>
        </p:nvPicPr>
        <p:blipFill rotWithShape="1">
          <a:blip r:embed="rId4">
            <a:alphaModFix/>
          </a:blip>
          <a:srcRect t="13200" r="1996" b="39600"/>
          <a:stretch/>
        </p:blipFill>
        <p:spPr>
          <a:xfrm>
            <a:off x="228600" y="1749746"/>
            <a:ext cx="8229599" cy="2427732"/>
          </a:xfrm>
          <a:prstGeom prst="rect">
            <a:avLst/>
          </a:prstGeom>
          <a:noFill/>
          <a:ln w="38100" cap="flat" cmpd="sng">
            <a:solidFill>
              <a:schemeClr val="dk1"/>
            </a:solidFill>
            <a:prstDash val="solid"/>
            <a:miter lim="800000"/>
            <a:headEnd type="none" w="sm" len="sm"/>
            <a:tailEnd type="none" w="sm" len="sm"/>
          </a:ln>
        </p:spPr>
      </p:pic>
      <p:pic>
        <p:nvPicPr>
          <p:cNvPr id="148" name="Google Shape;148;p10"/>
          <p:cNvPicPr preferRelativeResize="0"/>
          <p:nvPr/>
        </p:nvPicPr>
        <p:blipFill rotWithShape="1">
          <a:blip r:embed="rId5">
            <a:alphaModFix/>
          </a:blip>
          <a:srcRect t="12004" r="10150" b="53791"/>
          <a:stretch/>
        </p:blipFill>
        <p:spPr>
          <a:xfrm>
            <a:off x="541098" y="2780909"/>
            <a:ext cx="8229600" cy="1958055"/>
          </a:xfrm>
          <a:prstGeom prst="rect">
            <a:avLst/>
          </a:prstGeom>
          <a:noFill/>
          <a:ln w="38100" cap="flat" cmpd="sng">
            <a:solidFill>
              <a:schemeClr val="dk1"/>
            </a:solidFill>
            <a:prstDash val="solid"/>
            <a:round/>
            <a:headEnd type="none" w="sm" len="sm"/>
            <a:tailEnd type="none" w="sm" len="sm"/>
          </a:ln>
        </p:spPr>
      </p:pic>
      <p:pic>
        <p:nvPicPr>
          <p:cNvPr id="149" name="Google Shape;149;p10"/>
          <p:cNvPicPr preferRelativeResize="0"/>
          <p:nvPr/>
        </p:nvPicPr>
        <p:blipFill rotWithShape="1">
          <a:blip r:embed="rId6">
            <a:alphaModFix/>
          </a:blip>
          <a:srcRect t="44641" r="30832" b="13528"/>
          <a:stretch/>
        </p:blipFill>
        <p:spPr>
          <a:xfrm>
            <a:off x="1150698" y="3677021"/>
            <a:ext cx="7010400" cy="2649808"/>
          </a:xfrm>
          <a:prstGeom prst="rect">
            <a:avLst/>
          </a:prstGeom>
          <a:noFill/>
          <a:ln w="38100" cap="flat" cmpd="sng">
            <a:solidFill>
              <a:schemeClr val="dk1"/>
            </a:solidFill>
            <a:prstDash val="solid"/>
            <a:round/>
            <a:headEnd type="none" w="sm" len="sm"/>
            <a:tailEnd type="none" w="sm" len="sm"/>
          </a:ln>
        </p:spPr>
      </p:pic>
      <p:pic>
        <p:nvPicPr>
          <p:cNvPr id="150" name="Google Shape;150;p10"/>
          <p:cNvPicPr preferRelativeResize="0"/>
          <p:nvPr/>
        </p:nvPicPr>
        <p:blipFill rotWithShape="1">
          <a:blip r:embed="rId7">
            <a:alphaModFix/>
          </a:blip>
          <a:srcRect t="44641" r="27504"/>
          <a:stretch/>
        </p:blipFill>
        <p:spPr>
          <a:xfrm>
            <a:off x="2826140" y="2513698"/>
            <a:ext cx="8790395" cy="4195301"/>
          </a:xfrm>
          <a:prstGeom prst="rect">
            <a:avLst/>
          </a:prstGeom>
          <a:noFill/>
          <a:ln w="38100" cap="flat" cmpd="sng">
            <a:solidFill>
              <a:schemeClr val="dk1"/>
            </a:solidFill>
            <a:prstDash val="solid"/>
            <a:round/>
            <a:headEnd type="none" w="sm" len="sm"/>
            <a:tailEnd type="none" w="sm" len="sm"/>
          </a:ln>
        </p:spPr>
      </p:pic>
      <p:sp>
        <p:nvSpPr>
          <p:cNvPr id="151" name="Google Shape;151;p1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2400" b="1" i="0" u="none" strike="noStrike" cap="none">
                <a:solidFill>
                  <a:schemeClr val="dk1"/>
                </a:solidFill>
                <a:latin typeface="Calibri"/>
                <a:ea typeface="Calibri"/>
                <a:cs typeface="Calibri"/>
                <a:sym typeface="Calibri"/>
              </a:rPr>
              <a:t>10</a:t>
            </a:fld>
            <a:endParaRPr sz="2400" b="1"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 calcmode="lin" valueType="num">
                                      <p:cBhvr additive="base">
                                        <p:cTn id="12" dur="500"/>
                                        <p:tgtEl>
                                          <p:spTgt spid="14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additive="base">
                                        <p:cTn id="17" dur="500"/>
                                        <p:tgtEl>
                                          <p:spTgt spid="14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 calcmode="lin" valueType="num">
                                      <p:cBhvr additive="base">
                                        <p:cTn id="22" dur="500"/>
                                        <p:tgtEl>
                                          <p:spTgt spid="14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0"/>
                                        </p:tgtEl>
                                        <p:attrNameLst>
                                          <p:attrName>style.visibility</p:attrName>
                                        </p:attrNameLst>
                                      </p:cBhvr>
                                      <p:to>
                                        <p:strVal val="visible"/>
                                      </p:to>
                                    </p:set>
                                    <p:anim calcmode="lin" valueType="num">
                                      <p:cBhvr additive="base">
                                        <p:cTn id="27" dur="500"/>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1"/>
          <p:cNvSpPr txBox="1">
            <a:spLocks noGrp="1"/>
          </p:cNvSpPr>
          <p:nvPr>
            <p:ph type="title"/>
          </p:nvPr>
        </p:nvSpPr>
        <p:spPr>
          <a:xfrm>
            <a:off x="1385454" y="60616"/>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dirty="0"/>
              <a:t>FOCUS</a:t>
            </a:r>
            <a:endParaRPr dirty="0"/>
          </a:p>
        </p:txBody>
      </p:sp>
      <p:sp>
        <p:nvSpPr>
          <p:cNvPr id="157" name="Google Shape;157;p11"/>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58" name="Google Shape;158;p11" descr="D:\Cloud\Current Work\Bitcoin Talk\24232914_10155607444547798_5539316836649052011_n.jpg"/>
          <p:cNvPicPr preferRelativeResize="0"/>
          <p:nvPr/>
        </p:nvPicPr>
        <p:blipFill rotWithShape="1">
          <a:blip r:embed="rId3">
            <a:alphaModFix/>
          </a:blip>
          <a:srcRect/>
          <a:stretch/>
        </p:blipFill>
        <p:spPr>
          <a:xfrm>
            <a:off x="263768" y="1189892"/>
            <a:ext cx="10861297" cy="5509846"/>
          </a:xfrm>
          <a:prstGeom prst="rect">
            <a:avLst/>
          </a:prstGeom>
          <a:noFill/>
          <a:ln w="3810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a:t>S</a:t>
            </a:r>
            <a:r>
              <a:rPr lang="en-US" sz="4300" dirty="0" smtClean="0"/>
              <a:t>TRUCTURE</a:t>
            </a:r>
            <a:endParaRPr sz="4300" b="1" dirty="0">
              <a:solidFill>
                <a:schemeClr val="dk1"/>
              </a:solidFill>
            </a:endParaRPr>
          </a:p>
        </p:txBody>
      </p:sp>
      <p:sp>
        <p:nvSpPr>
          <p:cNvPr id="164" name="Google Shape;164;g24ce3b7c77b_0_0"/>
          <p:cNvSpPr txBox="1">
            <a:spLocks noGrp="1"/>
          </p:cNvSpPr>
          <p:nvPr>
            <p:ph type="body" idx="1"/>
          </p:nvPr>
        </p:nvSpPr>
        <p:spPr>
          <a:xfrm>
            <a:off x="17116" y="1414402"/>
            <a:ext cx="11883600" cy="52320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200000"/>
              </a:lnSpc>
              <a:spcBef>
                <a:spcPts val="0"/>
              </a:spcBef>
              <a:spcAft>
                <a:spcPts val="0"/>
              </a:spcAft>
              <a:buClr>
                <a:schemeClr val="dk1"/>
              </a:buClr>
              <a:buSzPts val="2800"/>
              <a:buChar char="•"/>
            </a:pPr>
            <a:r>
              <a:rPr lang="en-US" b="1" dirty="0" smtClean="0"/>
              <a:t>0. Introduction</a:t>
            </a:r>
          </a:p>
          <a:p>
            <a:pPr marL="228600" lvl="0" indent="-228600" algn="l" rtl="0">
              <a:lnSpc>
                <a:spcPct val="200000"/>
              </a:lnSpc>
              <a:spcBef>
                <a:spcPts val="0"/>
              </a:spcBef>
              <a:spcAft>
                <a:spcPts val="0"/>
              </a:spcAft>
              <a:buClr>
                <a:schemeClr val="dk1"/>
              </a:buClr>
              <a:buSzPts val="2800"/>
              <a:buChar char="•"/>
            </a:pPr>
            <a:r>
              <a:rPr lang="en-US" b="1" dirty="0" smtClean="0"/>
              <a:t>1. Cryptocurrencies and </a:t>
            </a:r>
            <a:r>
              <a:rPr lang="en-US" b="1" dirty="0" err="1" smtClean="0"/>
              <a:t>Blockchain</a:t>
            </a:r>
            <a:endParaRPr lang="en-US" b="1" dirty="0" smtClean="0"/>
          </a:p>
          <a:p>
            <a:pPr marL="228600" lvl="0" indent="-228600" algn="l" rtl="0">
              <a:lnSpc>
                <a:spcPct val="200000"/>
              </a:lnSpc>
              <a:spcBef>
                <a:spcPts val="0"/>
              </a:spcBef>
              <a:spcAft>
                <a:spcPts val="0"/>
              </a:spcAft>
              <a:buClr>
                <a:schemeClr val="dk1"/>
              </a:buClr>
              <a:buSzPts val="2800"/>
              <a:buChar char="•"/>
            </a:pPr>
            <a:r>
              <a:rPr lang="en-US" b="1" dirty="0" smtClean="0"/>
              <a:t>2. Hands-on </a:t>
            </a:r>
            <a:r>
              <a:rPr lang="en-US" b="1" dirty="0" err="1" smtClean="0"/>
              <a:t>Ethereum</a:t>
            </a:r>
            <a:endParaRPr lang="en-US" b="1" dirty="0" smtClean="0"/>
          </a:p>
          <a:p>
            <a:pPr marL="228600" lvl="0" indent="-228600" algn="l" rtl="0">
              <a:lnSpc>
                <a:spcPct val="200000"/>
              </a:lnSpc>
              <a:spcBef>
                <a:spcPts val="0"/>
              </a:spcBef>
              <a:spcAft>
                <a:spcPts val="0"/>
              </a:spcAft>
              <a:buClr>
                <a:schemeClr val="dk1"/>
              </a:buClr>
              <a:buSzPts val="2800"/>
              <a:buChar char="•"/>
            </a:pPr>
            <a:r>
              <a:rPr lang="en-US" b="1" dirty="0" smtClean="0"/>
              <a:t>3. Hands-on </a:t>
            </a:r>
            <a:r>
              <a:rPr lang="en-US" b="1" dirty="0" err="1" smtClean="0"/>
              <a:t>Hyperledger</a:t>
            </a:r>
            <a:endParaRPr lang="en-US" b="1" dirty="0" smtClean="0"/>
          </a:p>
          <a:p>
            <a:pPr marL="228600" lvl="0" indent="-228600" algn="l" rtl="0">
              <a:lnSpc>
                <a:spcPct val="200000"/>
              </a:lnSpc>
              <a:spcBef>
                <a:spcPts val="0"/>
              </a:spcBef>
              <a:spcAft>
                <a:spcPts val="0"/>
              </a:spcAft>
              <a:buClr>
                <a:schemeClr val="dk1"/>
              </a:buClr>
              <a:buSzPts val="2800"/>
              <a:buChar char="•"/>
            </a:pPr>
            <a:r>
              <a:rPr lang="en-US" b="1" dirty="0" smtClean="0"/>
              <a:t>4. Advanced Topics</a:t>
            </a:r>
          </a:p>
          <a:p>
            <a:pPr marL="228600" lvl="0" indent="-228600" algn="l" rtl="0">
              <a:lnSpc>
                <a:spcPct val="200000"/>
              </a:lnSpc>
              <a:spcBef>
                <a:spcPts val="0"/>
              </a:spcBef>
              <a:spcAft>
                <a:spcPts val="0"/>
              </a:spcAft>
              <a:buClr>
                <a:schemeClr val="dk1"/>
              </a:buClr>
              <a:buSzPts val="2800"/>
              <a:buChar char="•"/>
            </a:pPr>
            <a:r>
              <a:rPr lang="en-US" b="1" dirty="0" smtClean="0"/>
              <a:t>5. Capstone Project</a:t>
            </a:r>
          </a:p>
          <a:p>
            <a:pPr marL="228600" lvl="0" indent="-228600" algn="l" rtl="0">
              <a:lnSpc>
                <a:spcPct val="200000"/>
              </a:lnSpc>
              <a:spcBef>
                <a:spcPts val="0"/>
              </a:spcBef>
              <a:spcAft>
                <a:spcPts val="0"/>
              </a:spcAft>
              <a:buClr>
                <a:schemeClr val="dk1"/>
              </a:buClr>
              <a:buSzPts val="2800"/>
              <a:buChar char="•"/>
            </a:pPr>
            <a:r>
              <a:rPr lang="en-US" b="1" dirty="0" smtClean="0"/>
              <a:t>6. Assessments and Evaluations</a:t>
            </a:r>
          </a:p>
          <a:p>
            <a:pPr marL="228600" lvl="0" indent="-228600" algn="l" rtl="0">
              <a:lnSpc>
                <a:spcPct val="200000"/>
              </a:lnSpc>
              <a:spcBef>
                <a:spcPts val="0"/>
              </a:spcBef>
              <a:spcAft>
                <a:spcPts val="0"/>
              </a:spcAft>
              <a:buClr>
                <a:schemeClr val="dk1"/>
              </a:buClr>
              <a:buSzPts val="2800"/>
              <a:buChar char="•"/>
            </a:pPr>
            <a:endParaRPr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smtClean="0"/>
              <a:t>MODULE 0</a:t>
            </a:r>
            <a:endParaRPr lang="en-US" sz="4300" b="1" dirty="0">
              <a:solidFill>
                <a:schemeClr val="dk1"/>
              </a:solidFill>
            </a:endParaRPr>
          </a:p>
        </p:txBody>
      </p:sp>
      <p:sp>
        <p:nvSpPr>
          <p:cNvPr id="164" name="Google Shape;164;g24ce3b7c77b_0_0"/>
          <p:cNvSpPr txBox="1">
            <a:spLocks noGrp="1"/>
          </p:cNvSpPr>
          <p:nvPr>
            <p:ph type="body" idx="1"/>
          </p:nvPr>
        </p:nvSpPr>
        <p:spPr>
          <a:xfrm>
            <a:off x="17116" y="1399888"/>
            <a:ext cx="11883600" cy="5232000"/>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dk1"/>
              </a:buClr>
              <a:buSzPts val="2800"/>
              <a:buChar char="•"/>
            </a:pPr>
            <a:r>
              <a:rPr lang="en-US" b="1" dirty="0" smtClean="0"/>
              <a:t>Introduction </a:t>
            </a:r>
            <a:r>
              <a:rPr lang="en-US" sz="2000" b="1" dirty="0" smtClean="0"/>
              <a:t>(Taha Ali – 3 days)</a:t>
            </a:r>
          </a:p>
          <a:p>
            <a:pPr marL="685800" lvl="1" indent="-228600">
              <a:lnSpc>
                <a:spcPct val="200000"/>
              </a:lnSpc>
              <a:spcBef>
                <a:spcPts val="0"/>
              </a:spcBef>
              <a:buSzPts val="2800"/>
            </a:pPr>
            <a:r>
              <a:rPr lang="en-US" b="1" dirty="0" smtClean="0"/>
              <a:t>Introduction to the course</a:t>
            </a:r>
          </a:p>
          <a:p>
            <a:pPr marL="685800" lvl="1" indent="-228600">
              <a:lnSpc>
                <a:spcPct val="200000"/>
              </a:lnSpc>
              <a:spcBef>
                <a:spcPts val="0"/>
              </a:spcBef>
              <a:buSzPts val="2800"/>
            </a:pPr>
            <a:r>
              <a:rPr lang="en-US" b="1" dirty="0" smtClean="0"/>
              <a:t>Demystifying Bitcoin – nuts and bolts</a:t>
            </a:r>
          </a:p>
          <a:p>
            <a:pPr marL="685800" lvl="1" indent="-228600">
              <a:lnSpc>
                <a:spcPct val="200000"/>
              </a:lnSpc>
              <a:spcBef>
                <a:spcPts val="0"/>
              </a:spcBef>
              <a:buSzPts val="2800"/>
            </a:pPr>
            <a:r>
              <a:rPr lang="en-US" b="1" dirty="0" smtClean="0"/>
              <a:t>Bitcoin: economics and worldview</a:t>
            </a:r>
          </a:p>
          <a:p>
            <a:pPr marL="685800" lvl="1" indent="-228600">
              <a:lnSpc>
                <a:spcPct val="200000"/>
              </a:lnSpc>
              <a:spcBef>
                <a:spcPts val="0"/>
              </a:spcBef>
              <a:buSzPts val="2800"/>
            </a:pPr>
            <a:endParaRPr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4164136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smtClean="0"/>
              <a:t>MODULE 1</a:t>
            </a:r>
            <a:endParaRPr lang="en-US" sz="4300" b="1" dirty="0">
              <a:solidFill>
                <a:schemeClr val="dk1"/>
              </a:solidFill>
            </a:endParaRPr>
          </a:p>
        </p:txBody>
      </p:sp>
      <p:sp>
        <p:nvSpPr>
          <p:cNvPr id="164" name="Google Shape;164;g24ce3b7c77b_0_0"/>
          <p:cNvSpPr txBox="1">
            <a:spLocks noGrp="1"/>
          </p:cNvSpPr>
          <p:nvPr>
            <p:ph type="body" idx="1"/>
          </p:nvPr>
        </p:nvSpPr>
        <p:spPr>
          <a:xfrm>
            <a:off x="17116" y="1283773"/>
            <a:ext cx="11883600" cy="5232000"/>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dk1"/>
              </a:buClr>
              <a:buSzPts val="2800"/>
              <a:buChar char="•"/>
            </a:pPr>
            <a:r>
              <a:rPr lang="en-US" b="1" dirty="0" smtClean="0"/>
              <a:t>Cryptocurrencies and </a:t>
            </a:r>
            <a:r>
              <a:rPr lang="en-US" b="1" dirty="0" err="1" smtClean="0"/>
              <a:t>Blockchain</a:t>
            </a:r>
            <a:r>
              <a:rPr lang="en-US" sz="2000" b="1" dirty="0" smtClean="0"/>
              <a:t> (Taha Ali + </a:t>
            </a:r>
            <a:r>
              <a:rPr lang="en-US" sz="2000" b="1" dirty="0" err="1" smtClean="0"/>
              <a:t>Junaid</a:t>
            </a:r>
            <a:r>
              <a:rPr lang="en-US" sz="2000" b="1" dirty="0" smtClean="0"/>
              <a:t> </a:t>
            </a:r>
            <a:r>
              <a:rPr lang="en-US" sz="2000" b="1" dirty="0" err="1" smtClean="0"/>
              <a:t>Younus</a:t>
            </a:r>
            <a:r>
              <a:rPr lang="en-US" sz="2000" b="1" dirty="0" smtClean="0"/>
              <a:t> – 4 weeks)</a:t>
            </a:r>
          </a:p>
          <a:p>
            <a:pPr marL="685800" lvl="1" indent="-228600">
              <a:lnSpc>
                <a:spcPct val="200000"/>
              </a:lnSpc>
              <a:spcBef>
                <a:spcPts val="0"/>
              </a:spcBef>
              <a:buSzPts val="2800"/>
            </a:pPr>
            <a:r>
              <a:rPr lang="en-US" b="1" dirty="0" smtClean="0"/>
              <a:t>Building blocks: hash functions, structures, digital signatures, coins</a:t>
            </a:r>
          </a:p>
          <a:p>
            <a:pPr marL="685800" lvl="1" indent="-228600">
              <a:lnSpc>
                <a:spcPct val="200000"/>
              </a:lnSpc>
              <a:spcBef>
                <a:spcPts val="0"/>
              </a:spcBef>
              <a:buSzPts val="2800"/>
            </a:pPr>
            <a:r>
              <a:rPr lang="en-US" b="1" dirty="0" smtClean="0"/>
              <a:t>Bitcoin components: consensus, transactions, scripts, networks, blocks</a:t>
            </a:r>
          </a:p>
          <a:p>
            <a:pPr marL="685800" lvl="1" indent="-228600">
              <a:lnSpc>
                <a:spcPct val="200000"/>
              </a:lnSpc>
              <a:spcBef>
                <a:spcPts val="0"/>
              </a:spcBef>
              <a:buSzPts val="2800"/>
            </a:pPr>
            <a:r>
              <a:rPr lang="en-US" b="1" dirty="0" smtClean="0"/>
              <a:t>Anonymity: concepts, strategies, innovations</a:t>
            </a:r>
          </a:p>
          <a:p>
            <a:pPr marL="685800" lvl="1" indent="-228600">
              <a:lnSpc>
                <a:spcPct val="200000"/>
              </a:lnSpc>
              <a:spcBef>
                <a:spcPts val="0"/>
              </a:spcBef>
              <a:buSzPts val="2800"/>
            </a:pPr>
            <a:r>
              <a:rPr lang="en-US" b="1" dirty="0" smtClean="0"/>
              <a:t>Mining: fundamentals, strategies, evolution</a:t>
            </a:r>
          </a:p>
          <a:p>
            <a:pPr marL="685800" lvl="1" indent="-228600">
              <a:lnSpc>
                <a:spcPct val="200000"/>
              </a:lnSpc>
              <a:spcBef>
                <a:spcPts val="0"/>
              </a:spcBef>
              <a:buSzPts val="2800"/>
            </a:pPr>
            <a:r>
              <a:rPr lang="en-US" b="1" dirty="0" err="1" smtClean="0"/>
              <a:t>Blockchain</a:t>
            </a:r>
            <a:r>
              <a:rPr lang="en-US" b="1" dirty="0" smtClean="0"/>
              <a:t>: services, smart property, multiparty applications</a:t>
            </a:r>
          </a:p>
          <a:p>
            <a:pPr marL="685800" lvl="1" indent="-228600">
              <a:lnSpc>
                <a:spcPct val="200000"/>
              </a:lnSpc>
              <a:spcBef>
                <a:spcPts val="0"/>
              </a:spcBef>
              <a:buSzPts val="2800"/>
            </a:pPr>
            <a:endParaRPr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9425958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smtClean="0"/>
              <a:t>MODULE 2</a:t>
            </a:r>
            <a:endParaRPr lang="en-US" sz="4300" b="1" dirty="0">
              <a:solidFill>
                <a:schemeClr val="dk1"/>
              </a:solidFill>
            </a:endParaRPr>
          </a:p>
        </p:txBody>
      </p:sp>
      <p:sp>
        <p:nvSpPr>
          <p:cNvPr id="164" name="Google Shape;164;g24ce3b7c77b_0_0"/>
          <p:cNvSpPr txBox="1">
            <a:spLocks noGrp="1"/>
          </p:cNvSpPr>
          <p:nvPr>
            <p:ph type="body" idx="1"/>
          </p:nvPr>
        </p:nvSpPr>
        <p:spPr>
          <a:xfrm>
            <a:off x="17116" y="964464"/>
            <a:ext cx="11883600" cy="589353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200000"/>
              </a:lnSpc>
              <a:spcBef>
                <a:spcPts val="0"/>
              </a:spcBef>
              <a:spcAft>
                <a:spcPts val="0"/>
              </a:spcAft>
              <a:buClr>
                <a:schemeClr val="dk1"/>
              </a:buClr>
              <a:buSzPts val="2800"/>
              <a:buChar char="•"/>
            </a:pPr>
            <a:r>
              <a:rPr lang="en-US" b="1" dirty="0" smtClean="0"/>
              <a:t>Hands-on </a:t>
            </a:r>
            <a:r>
              <a:rPr lang="en-US" b="1" dirty="0" err="1" smtClean="0"/>
              <a:t>Ethereum</a:t>
            </a:r>
            <a:r>
              <a:rPr lang="en-US" sz="2000" b="1" dirty="0" smtClean="0"/>
              <a:t> (</a:t>
            </a:r>
            <a:r>
              <a:rPr lang="en-US" sz="2000" b="1" dirty="0" err="1" smtClean="0"/>
              <a:t>Haseeb</a:t>
            </a:r>
            <a:r>
              <a:rPr lang="en-US" sz="2000" b="1" dirty="0" smtClean="0"/>
              <a:t> Saeed – 4-5 weeks)</a:t>
            </a:r>
          </a:p>
          <a:p>
            <a:pPr marL="685800" lvl="1" indent="-228600">
              <a:lnSpc>
                <a:spcPct val="200000"/>
              </a:lnSpc>
              <a:spcBef>
                <a:spcPts val="0"/>
              </a:spcBef>
              <a:buSzPts val="2800"/>
            </a:pPr>
            <a:r>
              <a:rPr lang="en-US" b="1" dirty="0" smtClean="0"/>
              <a:t>Overview </a:t>
            </a:r>
            <a:r>
              <a:rPr lang="en-US" b="1" dirty="0"/>
              <a:t>of </a:t>
            </a:r>
            <a:r>
              <a:rPr lang="en-US" b="1" dirty="0" err="1"/>
              <a:t>Ethereum</a:t>
            </a:r>
            <a:r>
              <a:rPr lang="en-US" b="1" dirty="0"/>
              <a:t>, Solidity, </a:t>
            </a:r>
            <a:r>
              <a:rPr lang="en-US" b="1" dirty="0" err="1" smtClean="0"/>
              <a:t>dApps</a:t>
            </a:r>
            <a:endParaRPr lang="en-US" b="1" dirty="0" smtClean="0"/>
          </a:p>
          <a:p>
            <a:pPr marL="685800" lvl="1" indent="-228600">
              <a:lnSpc>
                <a:spcPct val="200000"/>
              </a:lnSpc>
              <a:spcBef>
                <a:spcPts val="0"/>
              </a:spcBef>
              <a:buSzPts val="2800"/>
            </a:pPr>
            <a:r>
              <a:rPr lang="en-US" b="1" dirty="0" smtClean="0"/>
              <a:t>Smart contracts</a:t>
            </a:r>
          </a:p>
          <a:p>
            <a:pPr marL="685800" lvl="1" indent="-228600">
              <a:lnSpc>
                <a:spcPct val="200000"/>
              </a:lnSpc>
              <a:spcBef>
                <a:spcPts val="0"/>
              </a:spcBef>
              <a:buSzPts val="2800"/>
            </a:pPr>
            <a:r>
              <a:rPr lang="en-US" b="1" dirty="0" smtClean="0"/>
              <a:t>Front-end programming</a:t>
            </a:r>
          </a:p>
          <a:p>
            <a:pPr marL="685800" lvl="1" indent="-228600">
              <a:lnSpc>
                <a:spcPct val="200000"/>
              </a:lnSpc>
              <a:spcBef>
                <a:spcPts val="0"/>
              </a:spcBef>
              <a:buSzPts val="2800"/>
            </a:pPr>
            <a:r>
              <a:rPr lang="en-US" b="1" dirty="0" smtClean="0"/>
              <a:t>Advanced Solidity</a:t>
            </a:r>
          </a:p>
          <a:p>
            <a:pPr marL="685800" lvl="1" indent="-228600">
              <a:lnSpc>
                <a:spcPct val="200000"/>
              </a:lnSpc>
              <a:spcBef>
                <a:spcPts val="0"/>
              </a:spcBef>
              <a:buSzPts val="2800"/>
            </a:pPr>
            <a:r>
              <a:rPr lang="en-US" b="1" dirty="0" smtClean="0"/>
              <a:t>Applications </a:t>
            </a:r>
            <a:r>
              <a:rPr lang="en-US" b="1" dirty="0"/>
              <a:t>and services: counters, elections, escrow contracts, </a:t>
            </a:r>
            <a:r>
              <a:rPr lang="en-US" b="1" dirty="0" smtClean="0"/>
              <a:t>oracles</a:t>
            </a:r>
          </a:p>
          <a:p>
            <a:pPr marL="685800" lvl="1" indent="-228600">
              <a:lnSpc>
                <a:spcPct val="200000"/>
              </a:lnSpc>
              <a:spcBef>
                <a:spcPts val="0"/>
              </a:spcBef>
              <a:buSzPts val="2800"/>
            </a:pPr>
            <a:r>
              <a:rPr lang="en-US" b="1" dirty="0" smtClean="0"/>
              <a:t>Freelancing </a:t>
            </a:r>
            <a:r>
              <a:rPr lang="en-US" b="1" dirty="0"/>
              <a:t>– strategies and </a:t>
            </a:r>
            <a:r>
              <a:rPr lang="en-US" b="1" dirty="0" smtClean="0"/>
              <a:t>roadmap</a:t>
            </a:r>
          </a:p>
          <a:p>
            <a:pPr marL="685800" lvl="1" indent="-228600">
              <a:lnSpc>
                <a:spcPct val="200000"/>
              </a:lnSpc>
              <a:spcBef>
                <a:spcPts val="0"/>
              </a:spcBef>
              <a:buSzPts val="2800"/>
            </a:pPr>
            <a:r>
              <a:rPr lang="en-US" b="1" dirty="0" smtClean="0"/>
              <a:t>Project</a:t>
            </a:r>
            <a:endParaRPr b="1"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69073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smtClean="0"/>
              <a:t>MODULE 3</a:t>
            </a:r>
            <a:endParaRPr lang="en-US" sz="4300" b="1" dirty="0">
              <a:solidFill>
                <a:schemeClr val="dk1"/>
              </a:solidFill>
            </a:endParaRPr>
          </a:p>
        </p:txBody>
      </p:sp>
      <p:sp>
        <p:nvSpPr>
          <p:cNvPr id="164" name="Google Shape;164;g24ce3b7c77b_0_0"/>
          <p:cNvSpPr txBox="1">
            <a:spLocks noGrp="1"/>
          </p:cNvSpPr>
          <p:nvPr>
            <p:ph type="body" idx="1"/>
          </p:nvPr>
        </p:nvSpPr>
        <p:spPr>
          <a:xfrm>
            <a:off x="17116" y="964464"/>
            <a:ext cx="11883600" cy="589353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dk1"/>
              </a:buClr>
              <a:buSzPts val="2800"/>
              <a:buChar char="•"/>
            </a:pPr>
            <a:r>
              <a:rPr lang="en-US" b="1" dirty="0" smtClean="0"/>
              <a:t>Hands-on </a:t>
            </a:r>
            <a:r>
              <a:rPr lang="en-US" b="1" dirty="0" err="1" smtClean="0"/>
              <a:t>Hyperledger</a:t>
            </a:r>
            <a:r>
              <a:rPr lang="en-US" sz="2000" b="1" dirty="0" smtClean="0"/>
              <a:t> (</a:t>
            </a:r>
            <a:r>
              <a:rPr lang="en-US" sz="2000" b="1" dirty="0" err="1" smtClean="0"/>
              <a:t>Danyal</a:t>
            </a:r>
            <a:r>
              <a:rPr lang="en-US" sz="2000" b="1" dirty="0" smtClean="0"/>
              <a:t> Ahmad – 4 weeks)</a:t>
            </a:r>
          </a:p>
          <a:p>
            <a:pPr marL="685800" lvl="1" indent="-228600">
              <a:lnSpc>
                <a:spcPct val="200000"/>
              </a:lnSpc>
              <a:spcBef>
                <a:spcPts val="0"/>
              </a:spcBef>
              <a:buSzPts val="2800"/>
            </a:pPr>
            <a:r>
              <a:rPr lang="en-US" b="1" dirty="0" smtClean="0"/>
              <a:t>Overview </a:t>
            </a:r>
            <a:r>
              <a:rPr lang="en-US" b="1" dirty="0"/>
              <a:t>of </a:t>
            </a:r>
            <a:r>
              <a:rPr lang="en-US" b="1" dirty="0" err="1" smtClean="0"/>
              <a:t>Hyperledger</a:t>
            </a:r>
            <a:endParaRPr lang="en-US" b="1" dirty="0" smtClean="0"/>
          </a:p>
          <a:p>
            <a:pPr marL="685800" lvl="1" indent="-228600">
              <a:lnSpc>
                <a:spcPct val="200000"/>
              </a:lnSpc>
              <a:spcBef>
                <a:spcPts val="0"/>
              </a:spcBef>
              <a:buSzPts val="2800"/>
            </a:pPr>
            <a:r>
              <a:rPr lang="en-US" b="1" dirty="0" smtClean="0"/>
              <a:t>Components and configuration</a:t>
            </a:r>
          </a:p>
          <a:p>
            <a:pPr marL="685800" lvl="1" indent="-228600">
              <a:lnSpc>
                <a:spcPct val="200000"/>
              </a:lnSpc>
              <a:spcBef>
                <a:spcPts val="0"/>
              </a:spcBef>
              <a:buSzPts val="2800"/>
            </a:pPr>
            <a:r>
              <a:rPr lang="en-US" b="1" dirty="0" smtClean="0"/>
              <a:t>Applications </a:t>
            </a:r>
            <a:r>
              <a:rPr lang="en-US" b="1" dirty="0"/>
              <a:t>and services: agriculture, food, supply </a:t>
            </a:r>
            <a:r>
              <a:rPr lang="en-US" b="1" dirty="0" smtClean="0"/>
              <a:t>chains</a:t>
            </a:r>
          </a:p>
          <a:p>
            <a:pPr marL="685800" lvl="1" indent="-228600">
              <a:lnSpc>
                <a:spcPct val="200000"/>
              </a:lnSpc>
              <a:spcBef>
                <a:spcPts val="0"/>
              </a:spcBef>
              <a:buSzPts val="2800"/>
            </a:pPr>
            <a:r>
              <a:rPr lang="en-US" b="1" dirty="0" smtClean="0"/>
              <a:t>Case </a:t>
            </a:r>
            <a:r>
              <a:rPr lang="en-US" b="1" dirty="0"/>
              <a:t>studies: Cerberus, </a:t>
            </a:r>
            <a:r>
              <a:rPr lang="en-US" b="1" dirty="0" err="1" smtClean="0"/>
              <a:t>BlockCert</a:t>
            </a:r>
            <a:endParaRPr lang="en-US" b="1" dirty="0" smtClean="0"/>
          </a:p>
          <a:p>
            <a:pPr marL="685800" lvl="1" indent="-228600">
              <a:lnSpc>
                <a:spcPct val="200000"/>
              </a:lnSpc>
              <a:spcBef>
                <a:spcPts val="0"/>
              </a:spcBef>
              <a:buSzPts val="2800"/>
            </a:pPr>
            <a:r>
              <a:rPr lang="en-US" b="1" dirty="0" smtClean="0"/>
              <a:t>Project</a:t>
            </a:r>
            <a:endParaRPr lang="en-US" b="1"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4023248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smtClean="0"/>
              <a:t>MODULE 4</a:t>
            </a:r>
            <a:endParaRPr lang="en-US" sz="4300" b="1" dirty="0">
              <a:solidFill>
                <a:schemeClr val="dk1"/>
              </a:solidFill>
            </a:endParaRPr>
          </a:p>
        </p:txBody>
      </p:sp>
      <p:sp>
        <p:nvSpPr>
          <p:cNvPr id="164" name="Google Shape;164;g24ce3b7c77b_0_0"/>
          <p:cNvSpPr txBox="1">
            <a:spLocks noGrp="1"/>
          </p:cNvSpPr>
          <p:nvPr>
            <p:ph type="body" idx="1"/>
          </p:nvPr>
        </p:nvSpPr>
        <p:spPr>
          <a:xfrm>
            <a:off x="17116" y="964464"/>
            <a:ext cx="11883600" cy="589353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200000"/>
              </a:lnSpc>
              <a:spcBef>
                <a:spcPts val="0"/>
              </a:spcBef>
              <a:spcAft>
                <a:spcPts val="0"/>
              </a:spcAft>
              <a:buClr>
                <a:schemeClr val="dk1"/>
              </a:buClr>
              <a:buSzPts val="2800"/>
              <a:buChar char="•"/>
            </a:pPr>
            <a:r>
              <a:rPr lang="en-US" b="1" dirty="0" smtClean="0"/>
              <a:t>Advanced Topics </a:t>
            </a:r>
            <a:r>
              <a:rPr lang="en-US" sz="2000" b="1" dirty="0" smtClean="0"/>
              <a:t>(Taha Ali – 3-4 weeks)</a:t>
            </a:r>
          </a:p>
          <a:p>
            <a:pPr marL="685800" lvl="1" indent="-228600">
              <a:lnSpc>
                <a:spcPct val="200000"/>
              </a:lnSpc>
              <a:spcBef>
                <a:spcPts val="0"/>
              </a:spcBef>
              <a:buSzPts val="2800"/>
            </a:pPr>
            <a:r>
              <a:rPr lang="en-US" b="1" dirty="0" smtClean="0"/>
              <a:t>Tokens</a:t>
            </a:r>
          </a:p>
          <a:p>
            <a:pPr marL="685800" lvl="1" indent="-228600">
              <a:lnSpc>
                <a:spcPct val="200000"/>
              </a:lnSpc>
              <a:spcBef>
                <a:spcPts val="0"/>
              </a:spcBef>
              <a:buSzPts val="2800"/>
            </a:pPr>
            <a:r>
              <a:rPr lang="en-US" b="1" dirty="0" smtClean="0"/>
              <a:t>NFTs</a:t>
            </a:r>
          </a:p>
          <a:p>
            <a:pPr marL="685800" lvl="1" indent="-228600">
              <a:lnSpc>
                <a:spcPct val="200000"/>
              </a:lnSpc>
              <a:spcBef>
                <a:spcPts val="0"/>
              </a:spcBef>
              <a:buSzPts val="2800"/>
            </a:pPr>
            <a:r>
              <a:rPr lang="en-US" b="1" dirty="0" err="1" smtClean="0"/>
              <a:t>Stablecoins</a:t>
            </a:r>
            <a:endParaRPr lang="en-US" b="1" dirty="0" smtClean="0"/>
          </a:p>
          <a:p>
            <a:pPr marL="685800" lvl="1" indent="-228600">
              <a:lnSpc>
                <a:spcPct val="200000"/>
              </a:lnSpc>
              <a:spcBef>
                <a:spcPts val="0"/>
              </a:spcBef>
              <a:buSzPts val="2800"/>
            </a:pPr>
            <a:r>
              <a:rPr lang="en-US" b="1" dirty="0" smtClean="0"/>
              <a:t>Privacy for </a:t>
            </a:r>
            <a:r>
              <a:rPr lang="en-US" b="1" dirty="0" err="1" smtClean="0"/>
              <a:t>blockchains</a:t>
            </a:r>
            <a:endParaRPr lang="en-US" b="1" dirty="0" smtClean="0"/>
          </a:p>
          <a:p>
            <a:pPr marL="685800" lvl="1" indent="-228600">
              <a:lnSpc>
                <a:spcPct val="200000"/>
              </a:lnSpc>
              <a:spcBef>
                <a:spcPts val="0"/>
              </a:spcBef>
              <a:buSzPts val="2800"/>
            </a:pPr>
            <a:r>
              <a:rPr lang="en-US" b="1" dirty="0" smtClean="0"/>
              <a:t>Decentralized finance</a:t>
            </a:r>
          </a:p>
          <a:p>
            <a:pPr marL="685800" lvl="1" indent="-228600">
              <a:lnSpc>
                <a:spcPct val="200000"/>
              </a:lnSpc>
              <a:spcBef>
                <a:spcPts val="0"/>
              </a:spcBef>
              <a:buSzPts val="2800"/>
            </a:pPr>
            <a:r>
              <a:rPr lang="en-US" b="1" dirty="0" smtClean="0"/>
              <a:t>Altcoins</a:t>
            </a:r>
          </a:p>
          <a:p>
            <a:pPr marL="685800" lvl="1" indent="-228600">
              <a:lnSpc>
                <a:spcPct val="200000"/>
              </a:lnSpc>
              <a:spcBef>
                <a:spcPts val="0"/>
              </a:spcBef>
              <a:buSzPts val="2800"/>
            </a:pPr>
            <a:r>
              <a:rPr lang="en-US" b="1" dirty="0" smtClean="0"/>
              <a:t>Decentralized storage: IPFS, </a:t>
            </a:r>
            <a:r>
              <a:rPr lang="en-US" b="1" dirty="0" err="1" smtClean="0"/>
              <a:t>FileCoin</a:t>
            </a:r>
            <a:r>
              <a:rPr lang="en-US" b="1" dirty="0" smtClean="0"/>
              <a:t>, </a:t>
            </a:r>
            <a:r>
              <a:rPr lang="en-US" b="1" dirty="0" err="1" smtClean="0"/>
              <a:t>Storj</a:t>
            </a:r>
            <a:endParaRPr lang="en-US" b="1" dirty="0" smtClean="0"/>
          </a:p>
          <a:p>
            <a:pPr marL="685800" lvl="1" indent="-228600">
              <a:lnSpc>
                <a:spcPct val="200000"/>
              </a:lnSpc>
              <a:spcBef>
                <a:spcPts val="0"/>
              </a:spcBef>
              <a:buSzPts val="2800"/>
            </a:pPr>
            <a:endParaRPr lang="en-US" b="1"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3842974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4ce3b7c77b_0_0"/>
          <p:cNvSpPr txBox="1">
            <a:spLocks noGrp="1"/>
          </p:cNvSpPr>
          <p:nvPr>
            <p:ph type="title"/>
          </p:nvPr>
        </p:nvSpPr>
        <p:spPr>
          <a:xfrm>
            <a:off x="1414482" y="49358"/>
            <a:ext cx="9300900" cy="56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sz="4300" dirty="0" smtClean="0"/>
              <a:t>MODULE 5-6</a:t>
            </a:r>
            <a:endParaRPr lang="en-US" sz="4300" b="1" dirty="0">
              <a:solidFill>
                <a:schemeClr val="dk1"/>
              </a:solidFill>
            </a:endParaRPr>
          </a:p>
        </p:txBody>
      </p:sp>
      <p:sp>
        <p:nvSpPr>
          <p:cNvPr id="164" name="Google Shape;164;g24ce3b7c77b_0_0"/>
          <p:cNvSpPr txBox="1">
            <a:spLocks noGrp="1"/>
          </p:cNvSpPr>
          <p:nvPr>
            <p:ph type="body" idx="1"/>
          </p:nvPr>
        </p:nvSpPr>
        <p:spPr>
          <a:xfrm>
            <a:off x="17116" y="964464"/>
            <a:ext cx="11883600" cy="589353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dk1"/>
              </a:buClr>
              <a:buSzPts val="2800"/>
              <a:buChar char="•"/>
            </a:pPr>
            <a:r>
              <a:rPr lang="en-US" b="1" dirty="0" smtClean="0"/>
              <a:t>Capstone Project </a:t>
            </a:r>
            <a:r>
              <a:rPr lang="en-US" sz="2000" b="1" dirty="0" smtClean="0"/>
              <a:t>(6 weeks)</a:t>
            </a:r>
          </a:p>
          <a:p>
            <a:pPr marL="228600" lvl="0" indent="-228600" algn="l" rtl="0">
              <a:lnSpc>
                <a:spcPct val="200000"/>
              </a:lnSpc>
              <a:spcBef>
                <a:spcPts val="0"/>
              </a:spcBef>
              <a:spcAft>
                <a:spcPts val="0"/>
              </a:spcAft>
              <a:buClr>
                <a:schemeClr val="dk1"/>
              </a:buClr>
              <a:buSzPts val="2800"/>
              <a:buChar char="•"/>
            </a:pPr>
            <a:r>
              <a:rPr lang="en-US" b="1" dirty="0" smtClean="0"/>
              <a:t>Assessments and Evaluations </a:t>
            </a:r>
            <a:r>
              <a:rPr lang="en-US" sz="2000" b="1" dirty="0" smtClean="0"/>
              <a:t>(1 week)</a:t>
            </a:r>
          </a:p>
          <a:p>
            <a:pPr marL="685800" lvl="1" indent="-228600">
              <a:lnSpc>
                <a:spcPct val="200000"/>
              </a:lnSpc>
              <a:spcBef>
                <a:spcPts val="0"/>
              </a:spcBef>
              <a:buSzPts val="2800"/>
            </a:pPr>
            <a:endParaRPr lang="en-US" b="1" dirty="0" smtClean="0"/>
          </a:p>
          <a:p>
            <a:pPr marL="685800" lvl="1" indent="-228600">
              <a:lnSpc>
                <a:spcPct val="200000"/>
              </a:lnSpc>
              <a:spcBef>
                <a:spcPts val="0"/>
              </a:spcBef>
              <a:buSzPts val="2800"/>
            </a:pPr>
            <a:endParaRPr lang="en-US" b="1" dirty="0"/>
          </a:p>
          <a:p>
            <a:pPr marL="0" lvl="0" indent="0" algn="l" rtl="0">
              <a:lnSpc>
                <a:spcPct val="200000"/>
              </a:lnSpc>
              <a:spcBef>
                <a:spcPts val="1000"/>
              </a:spcBef>
              <a:spcAft>
                <a:spcPts val="0"/>
              </a:spcAft>
              <a:buClr>
                <a:schemeClr val="dk1"/>
              </a:buClr>
              <a:buSzPts val="2800"/>
              <a:buNone/>
            </a:pPr>
            <a:endParaRPr dirty="0"/>
          </a:p>
        </p:txBody>
      </p:sp>
      <p:sp>
        <p:nvSpPr>
          <p:cNvPr id="165" name="Google Shape;165;g24ce3b7c77b_0_0"/>
          <p:cNvSpPr txBox="1">
            <a:spLocks noGrp="1"/>
          </p:cNvSpPr>
          <p:nvPr>
            <p:ph type="sldNum" idx="12"/>
          </p:nvPr>
        </p:nvSpPr>
        <p:spPr>
          <a:xfrm>
            <a:off x="9444314"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dirty="0"/>
          </a:p>
        </p:txBody>
      </p:sp>
      <p:sp>
        <p:nvSpPr>
          <p:cNvPr id="6" name="Google Shape;164;g24ce3b7c77b_0_0"/>
          <p:cNvSpPr txBox="1">
            <a:spLocks/>
          </p:cNvSpPr>
          <p:nvPr/>
        </p:nvSpPr>
        <p:spPr>
          <a:xfrm>
            <a:off x="0" y="2873093"/>
            <a:ext cx="11883600" cy="58935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lnSpc>
                <a:spcPct val="200000"/>
              </a:lnSpc>
              <a:spcBef>
                <a:spcPts val="0"/>
              </a:spcBef>
            </a:pPr>
            <a:r>
              <a:rPr lang="en-US" b="1" dirty="0" smtClean="0"/>
              <a:t>Guest talks</a:t>
            </a:r>
          </a:p>
          <a:p>
            <a:pPr marL="685800" lvl="1" indent="-228600">
              <a:lnSpc>
                <a:spcPct val="200000"/>
              </a:lnSpc>
              <a:spcBef>
                <a:spcPts val="0"/>
              </a:spcBef>
              <a:buSzPts val="2800"/>
            </a:pPr>
            <a:r>
              <a:rPr lang="en-US" b="1" dirty="0" smtClean="0"/>
              <a:t>Freelancing in the crypto world </a:t>
            </a:r>
          </a:p>
          <a:p>
            <a:pPr marL="685800" lvl="1" indent="-228600">
              <a:lnSpc>
                <a:spcPct val="200000"/>
              </a:lnSpc>
              <a:spcBef>
                <a:spcPts val="0"/>
              </a:spcBef>
              <a:buSzPts val="2800"/>
            </a:pPr>
            <a:r>
              <a:rPr lang="en-US" b="1" dirty="0" smtClean="0"/>
              <a:t>Cerberus: </a:t>
            </a:r>
            <a:r>
              <a:rPr lang="en-US" b="1" dirty="0" err="1" smtClean="0"/>
              <a:t>blockchain</a:t>
            </a:r>
            <a:r>
              <a:rPr lang="en-US" b="1" dirty="0" smtClean="0"/>
              <a:t> to combat credential fraud</a:t>
            </a:r>
          </a:p>
          <a:p>
            <a:pPr marL="685800" lvl="1" indent="-228600">
              <a:lnSpc>
                <a:spcPct val="200000"/>
              </a:lnSpc>
              <a:spcBef>
                <a:spcPts val="0"/>
              </a:spcBef>
              <a:buSzPts val="2800"/>
            </a:pPr>
            <a:r>
              <a:rPr lang="en-US" b="1" dirty="0" smtClean="0"/>
              <a:t>Bitcoin: an Islamic perspective</a:t>
            </a:r>
          </a:p>
          <a:p>
            <a:pPr marL="685800" lvl="1" indent="-228600">
              <a:lnSpc>
                <a:spcPct val="200000"/>
              </a:lnSpc>
              <a:spcBef>
                <a:spcPts val="0"/>
              </a:spcBef>
              <a:buSzPts val="2800"/>
            </a:pPr>
            <a:r>
              <a:rPr lang="en-US" b="1" dirty="0" smtClean="0"/>
              <a:t>Bitcoin: Perils of a global P2P cryptocurrency</a:t>
            </a:r>
          </a:p>
          <a:p>
            <a:pPr marL="685800" lvl="1" indent="-228600">
              <a:lnSpc>
                <a:spcPct val="200000"/>
              </a:lnSpc>
              <a:spcBef>
                <a:spcPts val="0"/>
              </a:spcBef>
              <a:buSzPts val="2800"/>
            </a:pPr>
            <a:endParaRPr lang="en-US" b="1" dirty="0" smtClean="0"/>
          </a:p>
          <a:p>
            <a:pPr marL="685800" lvl="1" indent="-228600">
              <a:lnSpc>
                <a:spcPct val="200000"/>
              </a:lnSpc>
              <a:spcBef>
                <a:spcPts val="0"/>
              </a:spcBef>
              <a:buSzPts val="2800"/>
            </a:pPr>
            <a:endParaRPr lang="en-US" b="1" dirty="0" smtClean="0"/>
          </a:p>
          <a:p>
            <a:pPr marL="0" indent="0">
              <a:lnSpc>
                <a:spcPct val="200000"/>
              </a:lnSpc>
              <a:buFont typeface="Arial"/>
              <a:buNone/>
            </a:pPr>
            <a:endParaRPr lang="en-US" dirty="0"/>
          </a:p>
        </p:txBody>
      </p:sp>
    </p:spTree>
    <p:extLst>
      <p:ext uri="{BB962C8B-B14F-4D97-AF65-F5344CB8AC3E}">
        <p14:creationId xmlns:p14="http://schemas.microsoft.com/office/powerpoint/2010/main" val="38894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1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2" name="Google Shape;172;p12" descr="What is Machine Learning? - by Rahul Dogra - AI World Today"/>
          <p:cNvPicPr preferRelativeResize="0"/>
          <p:nvPr/>
        </p:nvPicPr>
        <p:blipFill rotWithShape="1">
          <a:blip r:embed="rId3">
            <a:alphaModFix/>
          </a:blip>
          <a:srcRect t="9091" r="17265" b="1"/>
          <a:stretch/>
        </p:blipFill>
        <p:spPr>
          <a:xfrm>
            <a:off x="3523488" y="10"/>
            <a:ext cx="8668512" cy="6857990"/>
          </a:xfrm>
          <a:prstGeom prst="rect">
            <a:avLst/>
          </a:prstGeom>
          <a:noFill/>
          <a:ln>
            <a:noFill/>
          </a:ln>
        </p:spPr>
      </p:pic>
      <p:sp>
        <p:nvSpPr>
          <p:cNvPr id="173" name="Google Shape;173;p12"/>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12"/>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Twentieth Century"/>
              <a:buNone/>
            </a:pPr>
            <a:r>
              <a:rPr lang="en-US">
                <a:latin typeface="Twentieth Century"/>
                <a:ea typeface="Twentieth Century"/>
                <a:cs typeface="Twentieth Century"/>
                <a:sym typeface="Twentieth Century"/>
              </a:rPr>
              <a:t>Happy Learning!</a:t>
            </a:r>
            <a:endParaRPr/>
          </a:p>
        </p:txBody>
      </p:sp>
      <p:sp>
        <p:nvSpPr>
          <p:cNvPr id="175" name="Google Shape;175;p12"/>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12"/>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414482" y="49358"/>
            <a:ext cx="9301019" cy="56718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b="1">
                <a:solidFill>
                  <a:schemeClr val="dk1"/>
                </a:solidFill>
              </a:rPr>
              <a:t>INSTRUCTOR</a:t>
            </a:r>
            <a:endParaRPr b="1">
              <a:solidFill>
                <a:schemeClr val="dk1"/>
              </a:solidFill>
            </a:endParaRPr>
          </a:p>
        </p:txBody>
      </p:sp>
      <p:sp>
        <p:nvSpPr>
          <p:cNvPr id="63" name="Google Shape;63;p2"/>
          <p:cNvSpPr txBox="1">
            <a:spLocks noGrp="1"/>
          </p:cNvSpPr>
          <p:nvPr>
            <p:ph type="body" idx="1"/>
          </p:nvPr>
        </p:nvSpPr>
        <p:spPr>
          <a:xfrm>
            <a:off x="17116" y="1414402"/>
            <a:ext cx="11883732" cy="523205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t>Assistant Professor</a:t>
            </a:r>
            <a:r>
              <a:rPr lang="en-US"/>
              <a:t> </a:t>
            </a:r>
            <a:endParaRPr/>
          </a:p>
          <a:p>
            <a:pPr marL="0" lvl="0" indent="0" algn="l" rtl="0">
              <a:lnSpc>
                <a:spcPct val="90000"/>
              </a:lnSpc>
              <a:spcBef>
                <a:spcPts val="1000"/>
              </a:spcBef>
              <a:spcAft>
                <a:spcPts val="0"/>
              </a:spcAft>
              <a:buClr>
                <a:schemeClr val="dk1"/>
              </a:buClr>
              <a:buSzPts val="2800"/>
              <a:buNone/>
            </a:pPr>
            <a:r>
              <a:rPr lang="en-US"/>
              <a:t>Electrical Engineering,</a:t>
            </a:r>
            <a:endParaRPr/>
          </a:p>
          <a:p>
            <a:pPr marL="0" lvl="0" indent="0" algn="l" rtl="0">
              <a:lnSpc>
                <a:spcPct val="90000"/>
              </a:lnSpc>
              <a:spcBef>
                <a:spcPts val="1000"/>
              </a:spcBef>
              <a:spcAft>
                <a:spcPts val="0"/>
              </a:spcAft>
              <a:buClr>
                <a:schemeClr val="dk1"/>
              </a:buClr>
              <a:buSzPts val="2800"/>
              <a:buNone/>
            </a:pPr>
            <a:r>
              <a:rPr lang="en-US"/>
              <a:t>Room 215, Academic Block, SEECS, NUST, Islamabad</a:t>
            </a:r>
            <a:endParaRPr/>
          </a:p>
          <a:p>
            <a:pPr marL="228600" lvl="0" indent="-228600" algn="l" rtl="0">
              <a:lnSpc>
                <a:spcPct val="90000"/>
              </a:lnSpc>
              <a:spcBef>
                <a:spcPts val="1000"/>
              </a:spcBef>
              <a:spcAft>
                <a:spcPts val="0"/>
              </a:spcAft>
              <a:buClr>
                <a:schemeClr val="dk1"/>
              </a:buClr>
              <a:buSzPts val="2800"/>
              <a:buChar char="•"/>
            </a:pPr>
            <a:r>
              <a:rPr lang="en-US" b="1"/>
              <a:t>PhD. Network Security</a:t>
            </a:r>
            <a:endParaRPr/>
          </a:p>
          <a:p>
            <a:pPr marL="228600" lvl="0" indent="-228600" algn="l" rtl="0">
              <a:lnSpc>
                <a:spcPct val="90000"/>
              </a:lnSpc>
              <a:spcBef>
                <a:spcPts val="1000"/>
              </a:spcBef>
              <a:spcAft>
                <a:spcPts val="0"/>
              </a:spcAft>
              <a:buClr>
                <a:schemeClr val="dk1"/>
              </a:buClr>
              <a:buSzPts val="2800"/>
              <a:buChar char="•"/>
            </a:pPr>
            <a:r>
              <a:rPr lang="en-US"/>
              <a:t>University of New South Wales, Australia</a:t>
            </a:r>
            <a:endParaRPr/>
          </a:p>
          <a:p>
            <a:pPr marL="228600" lvl="0" indent="-228600" algn="l" rtl="0">
              <a:lnSpc>
                <a:spcPct val="90000"/>
              </a:lnSpc>
              <a:spcBef>
                <a:spcPts val="1000"/>
              </a:spcBef>
              <a:spcAft>
                <a:spcPts val="0"/>
              </a:spcAft>
              <a:buClr>
                <a:schemeClr val="dk1"/>
              </a:buClr>
              <a:buSzPts val="2800"/>
              <a:buChar char="•"/>
            </a:pPr>
            <a:r>
              <a:rPr lang="en-US" b="1"/>
              <a:t>Postdoc</a:t>
            </a:r>
            <a:endParaRPr/>
          </a:p>
          <a:p>
            <a:pPr marL="228600" lvl="0" indent="-228600" algn="l" rtl="0">
              <a:lnSpc>
                <a:spcPct val="90000"/>
              </a:lnSpc>
              <a:spcBef>
                <a:spcPts val="1000"/>
              </a:spcBef>
              <a:spcAft>
                <a:spcPts val="0"/>
              </a:spcAft>
              <a:buClr>
                <a:schemeClr val="dk1"/>
              </a:buClr>
              <a:buSzPts val="2800"/>
              <a:buChar char="•"/>
            </a:pPr>
            <a:r>
              <a:rPr lang="en-US"/>
              <a:t>CSIRO, Australia (green computing, software defined networks)</a:t>
            </a:r>
            <a:endParaRPr/>
          </a:p>
          <a:p>
            <a:pPr marL="228600" lvl="0" indent="-228600" algn="l" rtl="0">
              <a:lnSpc>
                <a:spcPct val="90000"/>
              </a:lnSpc>
              <a:spcBef>
                <a:spcPts val="1000"/>
              </a:spcBef>
              <a:spcAft>
                <a:spcPts val="0"/>
              </a:spcAft>
              <a:buClr>
                <a:schemeClr val="dk1"/>
              </a:buClr>
              <a:buSzPts val="2800"/>
              <a:buChar char="•"/>
            </a:pPr>
            <a:r>
              <a:rPr lang="en-US"/>
              <a:t>Newcastle University, Australia (cryptocurrencies, blockchain, electronic voting)</a:t>
            </a:r>
            <a:endParaRPr/>
          </a:p>
          <a:p>
            <a:pPr marL="228600" lvl="0" indent="-228600" algn="l" rtl="0">
              <a:lnSpc>
                <a:spcPct val="90000"/>
              </a:lnSpc>
              <a:spcBef>
                <a:spcPts val="1000"/>
              </a:spcBef>
              <a:spcAft>
                <a:spcPts val="0"/>
              </a:spcAft>
              <a:buClr>
                <a:schemeClr val="dk1"/>
              </a:buClr>
              <a:buSzPts val="2800"/>
              <a:buChar char="•"/>
            </a:pPr>
            <a:r>
              <a:rPr lang="en-US" b="1"/>
              <a:t>MS Course: Cryptocurrencies and the Blockchain</a:t>
            </a:r>
            <a:endParaRPr b="1"/>
          </a:p>
          <a:p>
            <a:pPr marL="228600" lvl="0" indent="-228600" algn="l" rtl="0">
              <a:lnSpc>
                <a:spcPct val="90000"/>
              </a:lnSpc>
              <a:spcBef>
                <a:spcPts val="1000"/>
              </a:spcBef>
              <a:spcAft>
                <a:spcPts val="0"/>
              </a:spcAft>
              <a:buClr>
                <a:schemeClr val="dk1"/>
              </a:buClr>
              <a:buSzPts val="2800"/>
              <a:buChar char="•"/>
            </a:pPr>
            <a:r>
              <a:rPr lang="en-US"/>
              <a:t>[</a:t>
            </a:r>
            <a:r>
              <a:rPr lang="en-US" u="sng">
                <a:solidFill>
                  <a:schemeClr val="hlink"/>
                </a:solidFill>
                <a:hlinkClick r:id="rId3"/>
              </a:rPr>
              <a:t>Details</a:t>
            </a:r>
            <a:r>
              <a:rPr lang="en-US"/>
              <a:t>] [</a:t>
            </a:r>
            <a:r>
              <a:rPr lang="en-US" u="sng">
                <a:solidFill>
                  <a:schemeClr val="hlink"/>
                </a:solidFill>
                <a:hlinkClick r:id="rId4"/>
              </a:rPr>
              <a:t>Publications</a:t>
            </a:r>
            <a:r>
              <a:rPr lang="en-US"/>
              <a:t>] [</a:t>
            </a:r>
            <a:r>
              <a:rPr lang="en-US" u="sng">
                <a:solidFill>
                  <a:schemeClr val="hlink"/>
                </a:solidFill>
                <a:hlinkClick r:id="rId5"/>
              </a:rPr>
              <a:t>Articles</a:t>
            </a:r>
            <a:r>
              <a:rPr lang="en-US"/>
              <a:t>] [Email: </a:t>
            </a:r>
            <a:r>
              <a:rPr lang="en-US" u="sng">
                <a:solidFill>
                  <a:schemeClr val="hlink"/>
                </a:solidFill>
                <a:hlinkClick r:id="rId6"/>
              </a:rPr>
              <a:t>taha.ali@seecs.edu.pk</a:t>
            </a:r>
            <a:r>
              <a:rPr lang="en-US"/>
              <a:t>]</a:t>
            </a:r>
            <a:endParaRPr/>
          </a:p>
          <a:p>
            <a:pPr marL="0" lvl="0" indent="0" algn="l" rtl="0">
              <a:lnSpc>
                <a:spcPct val="90000"/>
              </a:lnSpc>
              <a:spcBef>
                <a:spcPts val="1000"/>
              </a:spcBef>
              <a:spcAft>
                <a:spcPts val="0"/>
              </a:spcAft>
              <a:buClr>
                <a:schemeClr val="dk1"/>
              </a:buClr>
              <a:buSzPts val="2800"/>
              <a:buNone/>
            </a:pPr>
            <a:endParaRPr/>
          </a:p>
        </p:txBody>
      </p:sp>
      <p:sp>
        <p:nvSpPr>
          <p:cNvPr id="64" name="Google Shape;64;p2"/>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65" name="Google Shape;65;p2" descr="http://get.imglarger.com:8889/results/NJUZtnDz_a.jpg"/>
          <p:cNvPicPr preferRelativeResize="0"/>
          <p:nvPr/>
        </p:nvPicPr>
        <p:blipFill rotWithShape="1">
          <a:blip r:embed="rId7">
            <a:alphaModFix/>
          </a:blip>
          <a:srcRect/>
          <a:stretch/>
        </p:blipFill>
        <p:spPr>
          <a:xfrm>
            <a:off x="8671770" y="1633112"/>
            <a:ext cx="2587629" cy="2587629"/>
          </a:xfrm>
          <a:prstGeom prst="rect">
            <a:avLst/>
          </a:prstGeom>
          <a:noFill/>
          <a:ln w="3810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71" name="Google Shape;71;p3"/>
          <p:cNvSpPr txBox="1">
            <a:spLocks noGrp="1"/>
          </p:cNvSpPr>
          <p:nvPr>
            <p:ph type="title"/>
          </p:nvPr>
        </p:nvSpPr>
        <p:spPr>
          <a:xfrm>
            <a:off x="1414482" y="49358"/>
            <a:ext cx="9301019" cy="56718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800"/>
              <a:buFont typeface="Twentieth Century"/>
              <a:buNone/>
            </a:pPr>
            <a:r>
              <a:rPr lang="en-US" b="1">
                <a:solidFill>
                  <a:schemeClr val="dk1"/>
                </a:solidFill>
              </a:rPr>
              <a:t>INSTRUCTOR</a:t>
            </a:r>
            <a:endParaRPr b="1">
              <a:solidFill>
                <a:schemeClr val="dk1"/>
              </a:solidFill>
            </a:endParaRPr>
          </a:p>
        </p:txBody>
      </p:sp>
      <p:pic>
        <p:nvPicPr>
          <p:cNvPr id="72" name="Google Shape;72;p3"/>
          <p:cNvPicPr preferRelativeResize="0"/>
          <p:nvPr/>
        </p:nvPicPr>
        <p:blipFill rotWithShape="1">
          <a:blip r:embed="rId3">
            <a:alphaModFix/>
          </a:blip>
          <a:srcRect b="54762"/>
          <a:stretch/>
        </p:blipFill>
        <p:spPr>
          <a:xfrm>
            <a:off x="119090" y="1119169"/>
            <a:ext cx="6581958" cy="4035839"/>
          </a:xfrm>
          <a:prstGeom prst="rect">
            <a:avLst/>
          </a:prstGeom>
          <a:noFill/>
          <a:ln w="38100" cap="flat" cmpd="sng">
            <a:solidFill>
              <a:schemeClr val="dk1"/>
            </a:solidFill>
            <a:prstDash val="solid"/>
            <a:round/>
            <a:headEnd type="none" w="sm" len="sm"/>
            <a:tailEnd type="none" w="sm" len="sm"/>
          </a:ln>
        </p:spPr>
      </p:pic>
      <p:pic>
        <p:nvPicPr>
          <p:cNvPr id="73" name="Google Shape;73;p3"/>
          <p:cNvPicPr preferRelativeResize="0"/>
          <p:nvPr/>
        </p:nvPicPr>
        <p:blipFill rotWithShape="1">
          <a:blip r:embed="rId3">
            <a:alphaModFix/>
          </a:blip>
          <a:srcRect t="45741"/>
          <a:stretch/>
        </p:blipFill>
        <p:spPr>
          <a:xfrm>
            <a:off x="3243515" y="1289712"/>
            <a:ext cx="8874171" cy="5486400"/>
          </a:xfrm>
          <a:prstGeom prst="rect">
            <a:avLst/>
          </a:prstGeom>
          <a:noFill/>
          <a:ln w="3810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500"/>
                                        <p:tgtEl>
                                          <p:spTgt spid="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1385454" y="33320"/>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TRENDS: 2018</a:t>
            </a:r>
            <a:endParaRPr/>
          </a:p>
        </p:txBody>
      </p:sp>
      <p:sp>
        <p:nvSpPr>
          <p:cNvPr id="79" name="Google Shape;79;p4"/>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80" name="Google Shape;80;p4"/>
          <p:cNvPicPr preferRelativeResize="0"/>
          <p:nvPr/>
        </p:nvPicPr>
        <p:blipFill rotWithShape="1">
          <a:blip r:embed="rId3">
            <a:alphaModFix/>
          </a:blip>
          <a:srcRect l="999" t="12933" r="2865" b="37465"/>
          <a:stretch/>
        </p:blipFill>
        <p:spPr>
          <a:xfrm>
            <a:off x="131298" y="1191065"/>
            <a:ext cx="9585662" cy="2957854"/>
          </a:xfrm>
          <a:prstGeom prst="rect">
            <a:avLst/>
          </a:prstGeom>
          <a:noFill/>
          <a:ln w="38100" cap="flat" cmpd="sng">
            <a:solidFill>
              <a:schemeClr val="dk1"/>
            </a:solidFill>
            <a:prstDash val="solid"/>
            <a:miter lim="800000"/>
            <a:headEnd type="none" w="sm" len="sm"/>
            <a:tailEnd type="none" w="sm" len="sm"/>
          </a:ln>
        </p:spPr>
      </p:pic>
      <p:pic>
        <p:nvPicPr>
          <p:cNvPr id="81" name="Google Shape;81;p4"/>
          <p:cNvPicPr preferRelativeResize="0"/>
          <p:nvPr/>
        </p:nvPicPr>
        <p:blipFill rotWithShape="1">
          <a:blip r:embed="rId4">
            <a:alphaModFix/>
          </a:blip>
          <a:srcRect t="12800" r="2499" b="28267"/>
          <a:stretch/>
        </p:blipFill>
        <p:spPr>
          <a:xfrm>
            <a:off x="813686" y="1790044"/>
            <a:ext cx="8031480" cy="2958262"/>
          </a:xfrm>
          <a:prstGeom prst="rect">
            <a:avLst/>
          </a:prstGeom>
          <a:noFill/>
          <a:ln w="38100" cap="flat" cmpd="sng">
            <a:solidFill>
              <a:schemeClr val="dk1"/>
            </a:solidFill>
            <a:prstDash val="solid"/>
            <a:miter lim="800000"/>
            <a:headEnd type="none" w="sm" len="sm"/>
            <a:tailEnd type="none" w="sm" len="sm"/>
          </a:ln>
        </p:spPr>
      </p:pic>
      <p:pic>
        <p:nvPicPr>
          <p:cNvPr id="82" name="Google Shape;82;p4"/>
          <p:cNvPicPr preferRelativeResize="0"/>
          <p:nvPr/>
        </p:nvPicPr>
        <p:blipFill rotWithShape="1">
          <a:blip r:embed="rId5">
            <a:alphaModFix/>
          </a:blip>
          <a:srcRect l="2832" t="18800" r="1998" b="47490"/>
          <a:stretch/>
        </p:blipFill>
        <p:spPr>
          <a:xfrm>
            <a:off x="1554479" y="3291840"/>
            <a:ext cx="8305800" cy="1838676"/>
          </a:xfrm>
          <a:prstGeom prst="rect">
            <a:avLst/>
          </a:prstGeom>
          <a:noFill/>
          <a:ln w="38100" cap="flat" cmpd="sng">
            <a:solidFill>
              <a:schemeClr val="dk1"/>
            </a:solidFill>
            <a:prstDash val="solid"/>
            <a:miter lim="800000"/>
            <a:headEnd type="none" w="sm" len="sm"/>
            <a:tailEnd type="none" w="sm" len="sm"/>
          </a:ln>
        </p:spPr>
      </p:pic>
      <p:pic>
        <p:nvPicPr>
          <p:cNvPr id="83" name="Google Shape;83;p4"/>
          <p:cNvPicPr preferRelativeResize="0"/>
          <p:nvPr/>
        </p:nvPicPr>
        <p:blipFill rotWithShape="1">
          <a:blip r:embed="rId6">
            <a:alphaModFix/>
          </a:blip>
          <a:srcRect t="12400" r="10280" b="50000"/>
          <a:stretch/>
        </p:blipFill>
        <p:spPr>
          <a:xfrm>
            <a:off x="2090224" y="3903783"/>
            <a:ext cx="8382000" cy="2192616"/>
          </a:xfrm>
          <a:prstGeom prst="rect">
            <a:avLst/>
          </a:prstGeom>
          <a:noFill/>
          <a:ln w="38100" cap="flat" cmpd="sng">
            <a:solidFill>
              <a:schemeClr val="dk1"/>
            </a:solidFill>
            <a:prstDash val="solid"/>
            <a:miter lim="800000"/>
            <a:headEnd type="none" w="sm" len="sm"/>
            <a:tailEnd type="none" w="sm" len="sm"/>
          </a:ln>
        </p:spPr>
      </p:pic>
      <p:pic>
        <p:nvPicPr>
          <p:cNvPr id="84" name="Google Shape;84;p4"/>
          <p:cNvPicPr preferRelativeResize="0"/>
          <p:nvPr/>
        </p:nvPicPr>
        <p:blipFill rotWithShape="1">
          <a:blip r:embed="rId7">
            <a:alphaModFix/>
          </a:blip>
          <a:srcRect t="13865" r="1499" b="18400"/>
          <a:stretch/>
        </p:blipFill>
        <p:spPr>
          <a:xfrm>
            <a:off x="2981178" y="3620985"/>
            <a:ext cx="7546797" cy="3194811"/>
          </a:xfrm>
          <a:prstGeom prst="rect">
            <a:avLst/>
          </a:prstGeom>
          <a:noFill/>
          <a:ln w="38100" cap="flat" cmpd="sng">
            <a:solidFill>
              <a:schemeClr val="dk1"/>
            </a:solidFill>
            <a:prstDash val="solid"/>
            <a:miter lim="800000"/>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additive="base">
                                        <p:cTn id="12" dur="500"/>
                                        <p:tgtEl>
                                          <p:spTgt spid="8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additive="base">
                                        <p:cTn id="17" dur="500"/>
                                        <p:tgtEl>
                                          <p:spTgt spid="82"/>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p:tgtEl>
                                          <p:spTgt spid="83"/>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p:tgtEl>
                                          <p:spTgt spid="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a:spLocks noGrp="1"/>
          </p:cNvSpPr>
          <p:nvPr>
            <p:ph type="title"/>
          </p:nvPr>
        </p:nvSpPr>
        <p:spPr>
          <a:xfrm>
            <a:off x="1385454" y="18412"/>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TRENDS: 2021</a:t>
            </a:r>
            <a:endParaRPr/>
          </a:p>
        </p:txBody>
      </p:sp>
      <p:sp>
        <p:nvSpPr>
          <p:cNvPr id="90" name="Google Shape;90;p5"/>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91" name="Google Shape;91;p5"/>
          <p:cNvPicPr preferRelativeResize="0"/>
          <p:nvPr/>
        </p:nvPicPr>
        <p:blipFill rotWithShape="1">
          <a:blip r:embed="rId3">
            <a:alphaModFix/>
          </a:blip>
          <a:srcRect b="1560"/>
          <a:stretch/>
        </p:blipFill>
        <p:spPr>
          <a:xfrm>
            <a:off x="554501" y="1187639"/>
            <a:ext cx="4603750" cy="5550785"/>
          </a:xfrm>
          <a:prstGeom prst="rect">
            <a:avLst/>
          </a:prstGeom>
          <a:noFill/>
          <a:ln w="38100" cap="flat" cmpd="sng">
            <a:solidFill>
              <a:schemeClr val="dk1"/>
            </a:solidFill>
            <a:prstDash val="solid"/>
            <a:miter lim="800000"/>
            <a:headEnd type="none" w="sm" len="sm"/>
            <a:tailEnd type="none" w="sm" len="sm"/>
          </a:ln>
        </p:spPr>
      </p:pic>
      <p:pic>
        <p:nvPicPr>
          <p:cNvPr id="92" name="Google Shape;92;p5"/>
          <p:cNvPicPr preferRelativeResize="0"/>
          <p:nvPr/>
        </p:nvPicPr>
        <p:blipFill rotWithShape="1">
          <a:blip r:embed="rId4">
            <a:alphaModFix/>
          </a:blip>
          <a:srcRect/>
          <a:stretch/>
        </p:blipFill>
        <p:spPr>
          <a:xfrm>
            <a:off x="646729" y="1689758"/>
            <a:ext cx="8610600" cy="4799351"/>
          </a:xfrm>
          <a:prstGeom prst="rect">
            <a:avLst/>
          </a:prstGeom>
          <a:noFill/>
          <a:ln w="38100" cap="flat" cmpd="sng">
            <a:solidFill>
              <a:schemeClr val="dk1"/>
            </a:solidFill>
            <a:prstDash val="solid"/>
            <a:miter lim="800000"/>
            <a:headEnd type="none" w="sm" len="sm"/>
            <a:tailEnd type="none" w="sm" len="sm"/>
          </a:ln>
        </p:spPr>
      </p:pic>
      <p:pic>
        <p:nvPicPr>
          <p:cNvPr id="93" name="Google Shape;93;p5"/>
          <p:cNvPicPr preferRelativeResize="0"/>
          <p:nvPr/>
        </p:nvPicPr>
        <p:blipFill rotWithShape="1">
          <a:blip r:embed="rId5">
            <a:alphaModFix/>
          </a:blip>
          <a:srcRect/>
          <a:stretch/>
        </p:blipFill>
        <p:spPr>
          <a:xfrm>
            <a:off x="1708677" y="1310102"/>
            <a:ext cx="8884295" cy="4876800"/>
          </a:xfrm>
          <a:prstGeom prst="rect">
            <a:avLst/>
          </a:prstGeom>
          <a:noFill/>
          <a:ln w="38100" cap="flat" cmpd="sng">
            <a:solidFill>
              <a:schemeClr val="dk1"/>
            </a:solidFill>
            <a:prstDash val="solid"/>
            <a:miter lim="800000"/>
            <a:headEnd type="none" w="sm" len="sm"/>
            <a:tailEnd type="none" w="sm" len="sm"/>
          </a:ln>
        </p:spPr>
      </p:pic>
      <p:pic>
        <p:nvPicPr>
          <p:cNvPr id="94" name="Google Shape;94;p5"/>
          <p:cNvPicPr preferRelativeResize="0"/>
          <p:nvPr/>
        </p:nvPicPr>
        <p:blipFill rotWithShape="1">
          <a:blip r:embed="rId6">
            <a:alphaModFix/>
          </a:blip>
          <a:srcRect/>
          <a:stretch/>
        </p:blipFill>
        <p:spPr>
          <a:xfrm>
            <a:off x="2695792" y="1983656"/>
            <a:ext cx="8488021" cy="4810718"/>
          </a:xfrm>
          <a:prstGeom prst="rect">
            <a:avLst/>
          </a:prstGeom>
          <a:noFill/>
          <a:ln w="38100" cap="flat" cmpd="sng">
            <a:solidFill>
              <a:schemeClr val="dk1"/>
            </a:solidFill>
            <a:prstDash val="solid"/>
            <a:miter lim="800000"/>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additive="base">
                                        <p:cTn id="12" dur="500"/>
                                        <p:tgtEl>
                                          <p:spTgt spid="9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500"/>
                                        <p:tgtEl>
                                          <p:spTgt spid="93"/>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additive="base">
                                        <p:cTn id="22" dur="500"/>
                                        <p:tgtEl>
                                          <p:spTgt spid="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title"/>
          </p:nvPr>
        </p:nvSpPr>
        <p:spPr>
          <a:xfrm>
            <a:off x="1385454" y="18412"/>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TRENDS: 2021</a:t>
            </a:r>
            <a:endParaRPr/>
          </a:p>
        </p:txBody>
      </p:sp>
      <p:sp>
        <p:nvSpPr>
          <p:cNvPr id="100" name="Google Shape;100;p6"/>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01" name="Google Shape;101;p6"/>
          <p:cNvPicPr preferRelativeResize="0"/>
          <p:nvPr/>
        </p:nvPicPr>
        <p:blipFill rotWithShape="1">
          <a:blip r:embed="rId3">
            <a:alphaModFix/>
          </a:blip>
          <a:srcRect/>
          <a:stretch/>
        </p:blipFill>
        <p:spPr>
          <a:xfrm>
            <a:off x="698818" y="1228918"/>
            <a:ext cx="5828592" cy="4513141"/>
          </a:xfrm>
          <a:prstGeom prst="rect">
            <a:avLst/>
          </a:prstGeom>
          <a:noFill/>
          <a:ln w="38100" cap="flat" cmpd="sng">
            <a:solidFill>
              <a:schemeClr val="dk1"/>
            </a:solidFill>
            <a:prstDash val="solid"/>
            <a:miter lim="800000"/>
            <a:headEnd type="none" w="sm" len="sm"/>
            <a:tailEnd type="none" w="sm" len="sm"/>
          </a:ln>
        </p:spPr>
      </p:pic>
      <p:sp>
        <p:nvSpPr>
          <p:cNvPr id="102" name="Google Shape;102;p6"/>
          <p:cNvSpPr/>
          <p:nvPr/>
        </p:nvSpPr>
        <p:spPr>
          <a:xfrm>
            <a:off x="84407" y="5478289"/>
            <a:ext cx="11834448" cy="1323439"/>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a:solidFill>
                  <a:schemeClr val="dk1"/>
                </a:solidFill>
                <a:latin typeface="Calibri"/>
                <a:ea typeface="Calibri"/>
                <a:cs typeface="Calibri"/>
                <a:sym typeface="Calibri"/>
              </a:rPr>
              <a:t>…Pakistan may already have 50 per cent more </a:t>
            </a:r>
            <a:r>
              <a:rPr lang="en-US" sz="2000" b="0" i="0" u="none" strike="noStrike" cap="none">
                <a:solidFill>
                  <a:schemeClr val="dk1"/>
                </a:solidFill>
                <a:latin typeface="Arial"/>
                <a:ea typeface="Arial"/>
                <a:cs typeface="Arial"/>
                <a:sym typeface="Arial"/>
              </a:rPr>
              <a:t>capacity</a:t>
            </a:r>
            <a:r>
              <a:rPr lang="en-US" sz="2000" b="0" i="0" u="none" strike="noStrike" cap="none">
                <a:solidFill>
                  <a:schemeClr val="dk1"/>
                </a:solidFill>
                <a:latin typeface="Calibri"/>
                <a:ea typeface="Calibri"/>
                <a:cs typeface="Calibri"/>
                <a:sym typeface="Calibri"/>
              </a:rPr>
              <a:t> than demand. </a:t>
            </a:r>
            <a:endParaRPr/>
          </a:p>
          <a:p>
            <a:pPr marL="0" marR="0" lvl="0" indent="0" algn="just" rtl="0">
              <a:spcBef>
                <a:spcPts val="0"/>
              </a:spcBef>
              <a:spcAft>
                <a:spcPts val="0"/>
              </a:spcAft>
              <a:buNone/>
            </a:pPr>
            <a:endParaRPr sz="20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000" b="0" i="0" u="none" strike="noStrike" cap="none">
                <a:solidFill>
                  <a:schemeClr val="dk1"/>
                </a:solidFill>
                <a:latin typeface="Calibri"/>
                <a:ea typeface="Calibri"/>
                <a:cs typeface="Calibri"/>
                <a:sym typeface="Calibri"/>
              </a:rPr>
              <a:t>And even though Pakistan is unable to use the excess it is producing, adding further insult to injury, the government has to pay for the energy even if it is not being used.</a:t>
            </a:r>
            <a:endParaRPr/>
          </a:p>
        </p:txBody>
      </p:sp>
      <p:sp>
        <p:nvSpPr>
          <p:cNvPr id="103" name="Google Shape;103;p6"/>
          <p:cNvSpPr/>
          <p:nvPr/>
        </p:nvSpPr>
        <p:spPr>
          <a:xfrm>
            <a:off x="4955346" y="2776461"/>
            <a:ext cx="5598942" cy="1323439"/>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a:solidFill>
                  <a:schemeClr val="dk1"/>
                </a:solidFill>
                <a:latin typeface="Arial"/>
                <a:ea typeface="Arial"/>
                <a:cs typeface="Arial"/>
                <a:sym typeface="Arial"/>
              </a:rPr>
              <a:t>If Pakistan uses this energy for bitcoin mining using the latest S19 Pro Antminer …it can generate $35 billion worth of Bitcoin per year at current valuations.</a:t>
            </a:r>
            <a:endParaRPr sz="2000" b="0" i="0" u="none" strike="noStrike" cap="none">
              <a:solidFill>
                <a:schemeClr val="dk1"/>
              </a:solidFill>
              <a:latin typeface="Arial"/>
              <a:ea typeface="Arial"/>
              <a:cs typeface="Arial"/>
              <a:sym typeface="Arial"/>
            </a:endParaRPr>
          </a:p>
        </p:txBody>
      </p:sp>
      <p:sp>
        <p:nvSpPr>
          <p:cNvPr id="104" name="Google Shape;104;p6"/>
          <p:cNvSpPr/>
          <p:nvPr/>
        </p:nvSpPr>
        <p:spPr>
          <a:xfrm>
            <a:off x="5618873" y="4171226"/>
            <a:ext cx="5610665" cy="1200329"/>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dk1"/>
                </a:solidFill>
                <a:latin typeface="Arial"/>
                <a:ea typeface="Arial"/>
                <a:cs typeface="Arial"/>
                <a:sym typeface="Arial"/>
              </a:rPr>
              <a:t>….this means we can pay off our external debt in two years.</a:t>
            </a:r>
            <a:endParaRPr/>
          </a:p>
          <a:p>
            <a:pPr marL="0" marR="0" lvl="0" indent="0" algn="just" rtl="0">
              <a:spcBef>
                <a:spcPts val="0"/>
              </a:spcBef>
              <a:spcAft>
                <a:spcPts val="0"/>
              </a:spcAft>
              <a:buNone/>
            </a:pPr>
            <a:endParaRPr sz="2400" b="1"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txBox="1">
            <a:spLocks noGrp="1"/>
          </p:cNvSpPr>
          <p:nvPr>
            <p:ph type="title"/>
          </p:nvPr>
        </p:nvSpPr>
        <p:spPr>
          <a:xfrm>
            <a:off x="1385454" y="60616"/>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TRENDS: 2022-2023</a:t>
            </a:r>
            <a:endParaRPr/>
          </a:p>
        </p:txBody>
      </p:sp>
      <p:sp>
        <p:nvSpPr>
          <p:cNvPr id="110" name="Google Shape;110;p7"/>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11" name="Google Shape;111;p7"/>
          <p:cNvPicPr preferRelativeResize="0"/>
          <p:nvPr/>
        </p:nvPicPr>
        <p:blipFill rotWithShape="1">
          <a:blip r:embed="rId3">
            <a:alphaModFix/>
          </a:blip>
          <a:srcRect/>
          <a:stretch/>
        </p:blipFill>
        <p:spPr>
          <a:xfrm>
            <a:off x="139290" y="1007016"/>
            <a:ext cx="6400799" cy="5809956"/>
          </a:xfrm>
          <a:prstGeom prst="rect">
            <a:avLst/>
          </a:prstGeom>
          <a:noFill/>
          <a:ln w="38100" cap="flat" cmpd="sng">
            <a:solidFill>
              <a:schemeClr val="dk1"/>
            </a:solidFill>
            <a:prstDash val="solid"/>
            <a:round/>
            <a:headEnd type="none" w="sm" len="sm"/>
            <a:tailEnd type="none" w="sm" len="sm"/>
          </a:ln>
        </p:spPr>
      </p:pic>
      <p:pic>
        <p:nvPicPr>
          <p:cNvPr id="112" name="Google Shape;112;p7"/>
          <p:cNvPicPr preferRelativeResize="0"/>
          <p:nvPr/>
        </p:nvPicPr>
        <p:blipFill rotWithShape="1">
          <a:blip r:embed="rId4">
            <a:alphaModFix/>
          </a:blip>
          <a:srcRect/>
          <a:stretch/>
        </p:blipFill>
        <p:spPr>
          <a:xfrm>
            <a:off x="881433" y="891303"/>
            <a:ext cx="5619463" cy="5820158"/>
          </a:xfrm>
          <a:prstGeom prst="rect">
            <a:avLst/>
          </a:prstGeom>
          <a:noFill/>
          <a:ln w="38100" cap="flat" cmpd="sng">
            <a:solidFill>
              <a:schemeClr val="dk1"/>
            </a:solidFill>
            <a:prstDash val="solid"/>
            <a:round/>
            <a:headEnd type="none" w="sm" len="sm"/>
            <a:tailEnd type="none" w="sm" len="sm"/>
          </a:ln>
        </p:spPr>
      </p:pic>
      <p:pic>
        <p:nvPicPr>
          <p:cNvPr id="113" name="Google Shape;113;p7"/>
          <p:cNvPicPr preferRelativeResize="0"/>
          <p:nvPr/>
        </p:nvPicPr>
        <p:blipFill rotWithShape="1">
          <a:blip r:embed="rId5">
            <a:alphaModFix/>
          </a:blip>
          <a:srcRect/>
          <a:stretch/>
        </p:blipFill>
        <p:spPr>
          <a:xfrm>
            <a:off x="1622839" y="1414818"/>
            <a:ext cx="6449602" cy="5161828"/>
          </a:xfrm>
          <a:prstGeom prst="rect">
            <a:avLst/>
          </a:prstGeom>
          <a:noFill/>
          <a:ln w="38100" cap="flat" cmpd="sng">
            <a:solidFill>
              <a:schemeClr val="dk1"/>
            </a:solidFill>
            <a:prstDash val="solid"/>
            <a:round/>
            <a:headEnd type="none" w="sm" len="sm"/>
            <a:tailEnd type="none" w="sm" len="sm"/>
          </a:ln>
        </p:spPr>
      </p:pic>
      <p:pic>
        <p:nvPicPr>
          <p:cNvPr id="114" name="Google Shape;114;p7"/>
          <p:cNvPicPr preferRelativeResize="0"/>
          <p:nvPr/>
        </p:nvPicPr>
        <p:blipFill rotWithShape="1">
          <a:blip r:embed="rId6">
            <a:alphaModFix/>
          </a:blip>
          <a:srcRect/>
          <a:stretch/>
        </p:blipFill>
        <p:spPr>
          <a:xfrm>
            <a:off x="1948430" y="2934679"/>
            <a:ext cx="8636973" cy="2385904"/>
          </a:xfrm>
          <a:prstGeom prst="rect">
            <a:avLst/>
          </a:prstGeom>
          <a:noFill/>
          <a:ln w="38100" cap="flat" cmpd="sng">
            <a:solidFill>
              <a:schemeClr val="dk1"/>
            </a:solidFill>
            <a:prstDash val="solid"/>
            <a:round/>
            <a:headEnd type="none" w="sm" len="sm"/>
            <a:tailEnd type="none" w="sm" len="sm"/>
          </a:ln>
        </p:spPr>
      </p:pic>
      <p:pic>
        <p:nvPicPr>
          <p:cNvPr id="115" name="Google Shape;115;p7"/>
          <p:cNvPicPr preferRelativeResize="0"/>
          <p:nvPr/>
        </p:nvPicPr>
        <p:blipFill rotWithShape="1">
          <a:blip r:embed="rId7">
            <a:alphaModFix/>
          </a:blip>
          <a:srcRect/>
          <a:stretch/>
        </p:blipFill>
        <p:spPr>
          <a:xfrm>
            <a:off x="3643092" y="1416470"/>
            <a:ext cx="7470385" cy="5357122"/>
          </a:xfrm>
          <a:prstGeom prst="rect">
            <a:avLst/>
          </a:prstGeom>
          <a:noFill/>
          <a:ln w="38100" cap="flat" cmpd="sng">
            <a:solidFill>
              <a:schemeClr val="dk1"/>
            </a:solidFill>
            <a:prstDash val="solid"/>
            <a:round/>
            <a:headEnd type="none" w="sm" len="sm"/>
            <a:tailEnd type="none" w="sm" len="sm"/>
          </a:ln>
        </p:spPr>
      </p:pic>
      <p:pic>
        <p:nvPicPr>
          <p:cNvPr id="116" name="Google Shape;116;p7"/>
          <p:cNvPicPr preferRelativeResize="0"/>
          <p:nvPr/>
        </p:nvPicPr>
        <p:blipFill rotWithShape="1">
          <a:blip r:embed="rId8">
            <a:alphaModFix/>
          </a:blip>
          <a:srcRect/>
          <a:stretch/>
        </p:blipFill>
        <p:spPr>
          <a:xfrm>
            <a:off x="605888" y="1206010"/>
            <a:ext cx="4191000" cy="5581650"/>
          </a:xfrm>
          <a:prstGeom prst="rect">
            <a:avLst/>
          </a:prstGeom>
          <a:noFill/>
          <a:ln w="38100" cap="flat" cmpd="sng">
            <a:solidFill>
              <a:schemeClr val="dk1"/>
            </a:solidFill>
            <a:prstDash val="solid"/>
            <a:round/>
            <a:headEnd type="none" w="sm" len="sm"/>
            <a:tailEnd type="none" w="sm" len="sm"/>
          </a:ln>
        </p:spPr>
      </p:pic>
      <p:pic>
        <p:nvPicPr>
          <p:cNvPr id="117" name="Google Shape;117;p7"/>
          <p:cNvPicPr preferRelativeResize="0"/>
          <p:nvPr/>
        </p:nvPicPr>
        <p:blipFill rotWithShape="1">
          <a:blip r:embed="rId9">
            <a:alphaModFix/>
          </a:blip>
          <a:srcRect/>
          <a:stretch/>
        </p:blipFill>
        <p:spPr>
          <a:xfrm>
            <a:off x="4472104" y="1911145"/>
            <a:ext cx="7620000" cy="4946855"/>
          </a:xfrm>
          <a:prstGeom prst="rect">
            <a:avLst/>
          </a:prstGeom>
          <a:noFill/>
          <a:ln w="3810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p:tgtEl>
                                          <p:spTgt spid="11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additive="base">
                                        <p:cTn id="12" dur="500"/>
                                        <p:tgtEl>
                                          <p:spTgt spid="11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anim calcmode="lin" valueType="num">
                                      <p:cBhvr additive="base">
                                        <p:cTn id="17" dur="500"/>
                                        <p:tgtEl>
                                          <p:spTgt spid="114"/>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 calcmode="lin" valueType="num">
                                      <p:cBhvr additive="base">
                                        <p:cTn id="22" dur="500"/>
                                        <p:tgtEl>
                                          <p:spTgt spid="115"/>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 calcmode="lin" valueType="num">
                                      <p:cBhvr additive="base">
                                        <p:cTn id="27" dur="500"/>
                                        <p:tgtEl>
                                          <p:spTgt spid="116"/>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 calcmode="lin" valueType="num">
                                      <p:cBhvr additive="base">
                                        <p:cTn id="32" dur="500"/>
                                        <p:tgtEl>
                                          <p:spTgt spid="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8"/>
          <p:cNvSpPr txBox="1">
            <a:spLocks noGrp="1"/>
          </p:cNvSpPr>
          <p:nvPr>
            <p:ph type="title"/>
          </p:nvPr>
        </p:nvSpPr>
        <p:spPr>
          <a:xfrm>
            <a:off x="1385454" y="60616"/>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WHY CRYPTO &amp; BLOCKCHAIN?</a:t>
            </a:r>
            <a:endParaRPr/>
          </a:p>
        </p:txBody>
      </p:sp>
      <p:sp>
        <p:nvSpPr>
          <p:cNvPr id="124" name="Google Shape;124;p8"/>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25" name="Google Shape;125;p8" descr="https://pbs.twimg.com/media/DGyHmZCXoAALvSY.jpg:large"/>
          <p:cNvPicPr preferRelativeResize="0"/>
          <p:nvPr/>
        </p:nvPicPr>
        <p:blipFill rotWithShape="1">
          <a:blip r:embed="rId3">
            <a:alphaModFix/>
          </a:blip>
          <a:srcRect/>
          <a:stretch/>
        </p:blipFill>
        <p:spPr>
          <a:xfrm>
            <a:off x="76200" y="935038"/>
            <a:ext cx="5715000" cy="5715000"/>
          </a:xfrm>
          <a:prstGeom prst="rect">
            <a:avLst/>
          </a:prstGeom>
          <a:noFill/>
          <a:ln w="38100" cap="flat" cmpd="sng">
            <a:solidFill>
              <a:schemeClr val="dk1"/>
            </a:solidFill>
            <a:prstDash val="solid"/>
            <a:round/>
            <a:headEnd type="none" w="sm" len="sm"/>
            <a:tailEnd type="none" w="sm" len="sm"/>
          </a:ln>
        </p:spPr>
      </p:pic>
      <p:pic>
        <p:nvPicPr>
          <p:cNvPr id="126" name="Google Shape;126;p8" descr="http://www.advanaapp.com/wp-content/uploads/HBR1.png"/>
          <p:cNvPicPr preferRelativeResize="0"/>
          <p:nvPr/>
        </p:nvPicPr>
        <p:blipFill rotWithShape="1">
          <a:blip r:embed="rId4">
            <a:alphaModFix/>
          </a:blip>
          <a:srcRect/>
          <a:stretch/>
        </p:blipFill>
        <p:spPr>
          <a:xfrm>
            <a:off x="1213338" y="1205129"/>
            <a:ext cx="8780079" cy="2191023"/>
          </a:xfrm>
          <a:prstGeom prst="rect">
            <a:avLst/>
          </a:prstGeom>
          <a:noFill/>
          <a:ln w="38100" cap="flat" cmpd="sng">
            <a:solidFill>
              <a:schemeClr val="dk1"/>
            </a:solidFill>
            <a:prstDash val="solid"/>
            <a:round/>
            <a:headEnd type="none" w="sm" len="sm"/>
            <a:tailEnd type="none" w="sm" len="sm"/>
          </a:ln>
        </p:spPr>
      </p:pic>
      <p:pic>
        <p:nvPicPr>
          <p:cNvPr id="127" name="Google Shape;127;p8" descr="https://pbs.twimg.com/media/DM22BprUQAAivm7.jpg"/>
          <p:cNvPicPr preferRelativeResize="0"/>
          <p:nvPr/>
        </p:nvPicPr>
        <p:blipFill rotWithShape="1">
          <a:blip r:embed="rId5">
            <a:alphaModFix/>
          </a:blip>
          <a:srcRect t="14099" r="1037" b="12544"/>
          <a:stretch/>
        </p:blipFill>
        <p:spPr>
          <a:xfrm>
            <a:off x="233909" y="3505200"/>
            <a:ext cx="8765169" cy="3129486"/>
          </a:xfrm>
          <a:prstGeom prst="rect">
            <a:avLst/>
          </a:prstGeom>
          <a:noFill/>
          <a:ln w="38100" cap="flat" cmpd="sng">
            <a:solidFill>
              <a:schemeClr val="dk1"/>
            </a:solidFill>
            <a:prstDash val="solid"/>
            <a:round/>
            <a:headEnd type="none" w="sm" len="sm"/>
            <a:tailEnd type="none" w="sm" len="sm"/>
          </a:ln>
        </p:spPr>
      </p:pic>
      <p:pic>
        <p:nvPicPr>
          <p:cNvPr id="128" name="Google Shape;128;p8" descr="https://image.slidesharecdn.com/ogilvyredblockchainwebinar-170605140805/95/unleashing-the-blockchain-24-638.jpg?cb=1496673298"/>
          <p:cNvPicPr preferRelativeResize="0"/>
          <p:nvPr/>
        </p:nvPicPr>
        <p:blipFill rotWithShape="1">
          <a:blip r:embed="rId6">
            <a:alphaModFix/>
          </a:blip>
          <a:srcRect l="4263" t="33292" r="9968" b="16963"/>
          <a:stretch/>
        </p:blipFill>
        <p:spPr>
          <a:xfrm>
            <a:off x="3359062" y="3037260"/>
            <a:ext cx="8429297" cy="3670445"/>
          </a:xfrm>
          <a:prstGeom prst="rect">
            <a:avLst/>
          </a:prstGeom>
          <a:noFill/>
          <a:ln w="3810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additive="base">
                                        <p:cTn id="12" dur="500"/>
                                        <p:tgtEl>
                                          <p:spTgt spid="12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additive="base">
                                        <p:cTn id="17" dur="500"/>
                                        <p:tgtEl>
                                          <p:spTgt spid="12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 calcmode="lin" valueType="num">
                                      <p:cBhvr additive="base">
                                        <p:cTn id="22" dur="500"/>
                                        <p:tgtEl>
                                          <p:spTgt spid="1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1385454" y="60616"/>
            <a:ext cx="9301019" cy="7231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US"/>
              <a:t>WHY CRYPTO &amp; BLOCKCHAIN?</a:t>
            </a:r>
            <a:endParaRPr/>
          </a:p>
        </p:txBody>
      </p:sp>
      <p:sp>
        <p:nvSpPr>
          <p:cNvPr id="135" name="Google Shape;135;p9"/>
          <p:cNvSpPr txBox="1">
            <a:spLocks noGrp="1"/>
          </p:cNvSpPr>
          <p:nvPr>
            <p:ph type="sldNum" idx="12"/>
          </p:nvPr>
        </p:nvSpPr>
        <p:spPr>
          <a:xfrm>
            <a:off x="9444314"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36" name="Google Shape;136;p9"/>
          <p:cNvSpPr txBox="1"/>
          <p:nvPr/>
        </p:nvSpPr>
        <p:spPr>
          <a:xfrm>
            <a:off x="76199" y="2882205"/>
            <a:ext cx="11758247" cy="1661993"/>
          </a:xfrm>
          <a:prstGeom prst="rect">
            <a:avLst/>
          </a:prstGeom>
          <a:noFill/>
          <a:ln w="38100" cap="flat" cmpd="sng">
            <a:solidFill>
              <a:schemeClr val="dk1"/>
            </a:solidFill>
            <a:prstDash val="solid"/>
            <a:round/>
            <a:headEnd type="none" w="sm" len="sm"/>
            <a:tailEnd type="none" w="sm" len="sm"/>
          </a:ln>
        </p:spPr>
        <p:txBody>
          <a:bodyPr spcFirstLastPara="1" wrap="square" lIns="288000" tIns="0" rIns="288000" bIns="0" anchor="t" anchorCtr="0">
            <a:spAutoFit/>
          </a:bodyPr>
          <a:lstStyle/>
          <a:p>
            <a:pPr marL="0" marR="0" lvl="0" indent="0" algn="just" rtl="0">
              <a:lnSpc>
                <a:spcPct val="150000"/>
              </a:lnSpc>
              <a:spcBef>
                <a:spcPts val="0"/>
              </a:spcBef>
              <a:spcAft>
                <a:spcPts val="0"/>
              </a:spcAft>
              <a:buNone/>
            </a:pPr>
            <a:r>
              <a:rPr lang="en-US" sz="2400" b="0" i="0" u="none" strike="noStrike" cap="none">
                <a:solidFill>
                  <a:schemeClr val="dk1"/>
                </a:solidFill>
                <a:latin typeface="Arial"/>
                <a:ea typeface="Arial"/>
                <a:cs typeface="Arial"/>
                <a:sym typeface="Arial"/>
              </a:rPr>
              <a:t>“This is a very precious opportunity for you to be able to sit in this class,” Dawn Song, a computer science professor, told the students. “There are a bazillion other students who are waiting for your spot.”</a:t>
            </a:r>
            <a:endParaRPr sz="2400" b="0" i="0" u="none" strike="noStrike" cap="none">
              <a:solidFill>
                <a:schemeClr val="dk1"/>
              </a:solidFill>
              <a:latin typeface="Century Gothic"/>
              <a:ea typeface="Century Gothic"/>
              <a:cs typeface="Century Gothic"/>
              <a:sym typeface="Century Gothic"/>
            </a:endParaRPr>
          </a:p>
        </p:txBody>
      </p:sp>
      <p:pic>
        <p:nvPicPr>
          <p:cNvPr id="137" name="Google Shape;137;p9"/>
          <p:cNvPicPr preferRelativeResize="0"/>
          <p:nvPr/>
        </p:nvPicPr>
        <p:blipFill rotWithShape="1">
          <a:blip r:embed="rId3">
            <a:alphaModFix/>
          </a:blip>
          <a:srcRect/>
          <a:stretch/>
        </p:blipFill>
        <p:spPr>
          <a:xfrm>
            <a:off x="106679" y="830978"/>
            <a:ext cx="5348810" cy="1912222"/>
          </a:xfrm>
          <a:prstGeom prst="rect">
            <a:avLst/>
          </a:prstGeom>
          <a:noFill/>
          <a:ln w="38100" cap="flat" cmpd="sng">
            <a:solidFill>
              <a:schemeClr val="dk1"/>
            </a:solidFill>
            <a:prstDash val="solid"/>
            <a:round/>
            <a:headEnd type="none" w="sm" len="sm"/>
            <a:tailEnd type="none" w="sm" len="sm"/>
          </a:ln>
        </p:spPr>
      </p:pic>
      <p:sp>
        <p:nvSpPr>
          <p:cNvPr id="138" name="Google Shape;138;p9"/>
          <p:cNvSpPr txBox="1"/>
          <p:nvPr/>
        </p:nvSpPr>
        <p:spPr>
          <a:xfrm>
            <a:off x="87925" y="4624267"/>
            <a:ext cx="11746521" cy="2215991"/>
          </a:xfrm>
          <a:prstGeom prst="rect">
            <a:avLst/>
          </a:prstGeom>
          <a:noFill/>
          <a:ln w="38100" cap="flat" cmpd="sng">
            <a:solidFill>
              <a:schemeClr val="dk1"/>
            </a:solidFill>
            <a:prstDash val="solid"/>
            <a:round/>
            <a:headEnd type="none" w="sm" len="sm"/>
            <a:tailEnd type="none" w="sm" len="sm"/>
          </a:ln>
        </p:spPr>
        <p:txBody>
          <a:bodyPr spcFirstLastPara="1" wrap="square" lIns="288000" tIns="0" rIns="288000" bIns="0" anchor="t" anchorCtr="0">
            <a:spAutoFit/>
          </a:bodyPr>
          <a:lstStyle/>
          <a:p>
            <a:pPr marL="0" marR="0" lvl="0" indent="0" algn="just" rtl="0">
              <a:lnSpc>
                <a:spcPct val="150000"/>
              </a:lnSpc>
              <a:spcBef>
                <a:spcPts val="0"/>
              </a:spcBef>
              <a:spcAft>
                <a:spcPts val="0"/>
              </a:spcAft>
              <a:buNone/>
            </a:pPr>
            <a:r>
              <a:rPr lang="en-US" sz="2400" b="0" i="0" u="none" strike="noStrike" cap="none">
                <a:solidFill>
                  <a:schemeClr val="dk1"/>
                </a:solidFill>
                <a:latin typeface="Arial"/>
                <a:ea typeface="Arial"/>
                <a:cs typeface="Arial"/>
                <a:sym typeface="Arial"/>
              </a:rPr>
              <a:t>“The students in my class are from every possible discipline,” said Campbell Harvey, a professor at Duke’s business school, who is teaching a class with 231 students this semester. “They understand that this is going to disrupt many different areas of business, and they want to be the disrupters, not the disruptees.”</a:t>
            </a:r>
            <a:endParaRPr sz="2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p:tgtEl>
                                          <p:spTgt spid="1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additive="base">
                                        <p:cTn id="12" dur="500"/>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643</Words>
  <Application>Microsoft Office PowerPoint</Application>
  <PresentationFormat>Widescreen</PresentationFormat>
  <Paragraphs>128</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Twentieth Century</vt:lpstr>
      <vt:lpstr>Calibri</vt:lpstr>
      <vt:lpstr>Century Gothic</vt:lpstr>
      <vt:lpstr>Arial</vt:lpstr>
      <vt:lpstr>Office Theme</vt:lpstr>
      <vt:lpstr>Office Theme</vt:lpstr>
      <vt:lpstr>PowerPoint Presentation</vt:lpstr>
      <vt:lpstr>INSTRUCTOR</vt:lpstr>
      <vt:lpstr>INSTRUCTOR</vt:lpstr>
      <vt:lpstr>TRENDS: 2018</vt:lpstr>
      <vt:lpstr>TRENDS: 2021</vt:lpstr>
      <vt:lpstr>TRENDS: 2021</vt:lpstr>
      <vt:lpstr>TRENDS: 2022-2023</vt:lpstr>
      <vt:lpstr>WHY CRYPTO &amp; BLOCKCHAIN?</vt:lpstr>
      <vt:lpstr>WHY CRYPTO &amp; BLOCKCHAIN?</vt:lpstr>
      <vt:lpstr>IMPACT</vt:lpstr>
      <vt:lpstr>FOCUS</vt:lpstr>
      <vt:lpstr>STRUCTURE</vt:lpstr>
      <vt:lpstr>MODULE 0</vt:lpstr>
      <vt:lpstr>MODULE 1</vt:lpstr>
      <vt:lpstr>MODULE 2</vt:lpstr>
      <vt:lpstr>MODULE 3</vt:lpstr>
      <vt:lpstr>MODULE 4</vt:lpstr>
      <vt:lpstr>MODULE 5-6</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Faisal Shafait</dc:creator>
  <cp:lastModifiedBy>Taha Ali</cp:lastModifiedBy>
  <cp:revision>24</cp:revision>
  <dcterms:created xsi:type="dcterms:W3CDTF">2023-05-28T17:43:48Z</dcterms:created>
  <dcterms:modified xsi:type="dcterms:W3CDTF">2023-05-31T10:34:10Z</dcterms:modified>
</cp:coreProperties>
</file>